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1" r:id="rId7"/>
    <p:sldId id="264" r:id="rId8"/>
    <p:sldId id="265" r:id="rId9"/>
    <p:sldId id="269" r:id="rId10"/>
    <p:sldId id="266" r:id="rId11"/>
    <p:sldId id="271" r:id="rId12"/>
    <p:sldId id="272" r:id="rId13"/>
    <p:sldId id="270" r:id="rId14"/>
    <p:sldId id="273" r:id="rId15"/>
    <p:sldId id="267" r:id="rId16"/>
    <p:sldId id="276" r:id="rId17"/>
    <p:sldId id="268" r:id="rId18"/>
    <p:sldId id="275" r:id="rId19"/>
    <p:sldId id="274" r:id="rId20"/>
    <p:sldId id="279" r:id="rId21"/>
    <p:sldId id="280" r:id="rId22"/>
    <p:sldId id="281" r:id="rId23"/>
    <p:sldId id="282" r:id="rId24"/>
    <p:sldId id="285" r:id="rId25"/>
    <p:sldId id="278" r:id="rId26"/>
    <p:sldId id="286" r:id="rId27"/>
    <p:sldId id="284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B6C92-EFA8-484D-B475-A788E0FFB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4D0DA2-B87A-4353-A99B-E5860F568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B77363-EE30-4E1B-B9E1-869660FF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509C60-D1C2-43E3-9B4E-5008EEF5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641F0D-5421-46C0-A48C-DB7E1507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93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D5122-D244-4C94-9C75-74EEA1CD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7776FDB-8735-46F6-9399-0F9D0FC02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4C1345-A46D-4476-BEBF-0587222A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209BF5-FD52-4044-8DFD-8B4FD29F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272366-7597-4110-BCCD-12C3AF75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18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FEE3961-C7AA-4F13-B6CC-04D4EB44B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BFA5035-9F4E-430D-87D7-6BEEAE21A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CB2D44-61ED-4B3A-836A-D52C2620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A715AF-48E8-405C-A864-E99A4C23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7E2D9D-DD42-4CB9-B115-6C3317C5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76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BD72D-BF2F-4DAC-B088-24A61CB3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44AFF-A37F-4336-AF37-E4430026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E6C4FA-A934-416C-83B3-AE6649DA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E345A5-9DFA-45DB-82F4-37B9B63F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6E9157-B402-43AB-A4FC-3ACD887F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87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513DF9-DC08-46EC-95FA-5C24043B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028CD-6A1B-43BA-AA8A-31334DF1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5E4C60-BC49-4E62-8FCE-1D06EFF7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F8622A-BBDF-4EA4-B1A7-C656CF2E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94D56-E662-48C7-AB40-E1E055A2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18DDAD-EC26-4256-937A-CC48D20B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01DB-D2B3-4E45-8A53-0BACDED39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502C8E-9B8F-4AD7-A1CA-056725385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D6E3D2-87F9-46C7-959D-B9F7D28F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EFF4D0-A1E7-490F-BDDB-E4C7FC26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F58E0F6-F274-4F95-B2B6-8BA4DEEA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11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119541-5747-49F2-B897-8B7974A9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44A494-1E83-4192-9ADD-D35AAA9D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CFAAFA7-48F6-462A-BD13-0E0574F7B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0EE7E38-6566-4C09-AA5D-7AA099553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84B38E3-6B52-4A0D-937C-08F22FDE2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A5A55FF-6F20-419C-881F-A9ED8B41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CDB4F54-1773-48CC-B67D-5E8F921F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F82927F-E218-4E44-B3C2-D76CBCD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3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53C9B5-B9AD-4CCC-8F4D-DA5B4C3E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53E6BD-9B82-4796-B489-E5F3F4A5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21808A-F15C-43C9-A935-F91C496C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41EB7D-AB0D-4A56-8B27-6B3E0136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1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09D032-8E91-4C9F-8DEE-62C8E3A7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9695C2C-3329-4666-AF33-D6A30E41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566EC6-B6E4-4BD6-B7C0-1BDA3E37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96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11C231-A2B4-48E3-BB67-F49B2148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8010A-61F4-4D53-AD01-8668941F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93A6D9-F3D9-45F4-975C-2A30B5921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B9CB7B-A372-4583-916D-9F9D73E2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C3DAE1-4CF0-4AB9-97AB-CBBF5BAC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F2DB06-9921-4DF0-ABC7-7584D0B1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5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FBFF60-E245-492A-A3ED-DE110EE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986F7DB-72C7-49DD-9BB0-36F797E2A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7061551-611C-42FF-ACAA-042832BD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DE2654-CAF7-4088-AB0A-742FA500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8A6E-CC84-4CB4-A13F-70CF80524A5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6B7A4D-7EF3-4195-B17A-042C5430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B2127B-ECB0-44B2-97F1-9B671DB8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34A3-0DC7-420F-9259-68C391B85B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9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034BFBE-797D-4CDA-B473-A58328E7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34FE1F-6B18-4E74-BBDA-0BC6CAA2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D7158A-D9E0-4A71-B42A-AA3C04A02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D6738A6E-CC84-4CB4-A13F-70CF80524A5F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4C585D-28FA-4F14-93C8-4EB23660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8C5A51-1DF8-4CD0-9B2C-6B01CC90D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F49234A3-0DC7-420F-9259-68C391B85B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41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18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32.png"/><Relationship Id="rId17" Type="http://schemas.openxmlformats.org/officeDocument/2006/relationships/image" Target="../media/image38.png"/><Relationship Id="rId2" Type="http://schemas.openxmlformats.org/officeDocument/2006/relationships/image" Target="../media/image3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18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32.png"/><Relationship Id="rId17" Type="http://schemas.openxmlformats.org/officeDocument/2006/relationships/image" Target="../media/image6.png"/><Relationship Id="rId2" Type="http://schemas.openxmlformats.org/officeDocument/2006/relationships/image" Target="../media/image30.png"/><Relationship Id="rId16" Type="http://schemas.openxmlformats.org/officeDocument/2006/relationships/image" Target="../media/image36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42.png"/><Relationship Id="rId9" Type="http://schemas.openxmlformats.org/officeDocument/2006/relationships/image" Target="../media/image17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18" Type="http://schemas.openxmlformats.org/officeDocument/2006/relationships/image" Target="../media/image44.png"/><Relationship Id="rId7" Type="http://schemas.openxmlformats.org/officeDocument/2006/relationships/image" Target="../media/image15.png"/><Relationship Id="rId12" Type="http://schemas.openxmlformats.org/officeDocument/2006/relationships/image" Target="../media/image32.png"/><Relationship Id="rId17" Type="http://schemas.openxmlformats.org/officeDocument/2006/relationships/image" Target="../media/image6.png"/><Relationship Id="rId2" Type="http://schemas.openxmlformats.org/officeDocument/2006/relationships/image" Target="../media/image30.png"/><Relationship Id="rId16" Type="http://schemas.openxmlformats.org/officeDocument/2006/relationships/image" Target="../media/image36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45.png"/><Relationship Id="rId9" Type="http://schemas.openxmlformats.org/officeDocument/2006/relationships/image" Target="../media/image17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7" Type="http://schemas.openxmlformats.org/officeDocument/2006/relationships/image" Target="../media/image15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15" Type="http://schemas.openxmlformats.org/officeDocument/2006/relationships/image" Target="../media/image34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9.png"/><Relationship Id="rId7" Type="http://schemas.openxmlformats.org/officeDocument/2006/relationships/image" Target="../media/image2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7" Type="http://schemas.openxmlformats.org/officeDocument/2006/relationships/image" Target="../media/image15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15" Type="http://schemas.openxmlformats.org/officeDocument/2006/relationships/image" Target="../media/image34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A50C9-B8EE-43A2-A711-C1927D60A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77" y="585926"/>
            <a:ext cx="11727403" cy="294179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4800" dirty="0"/>
              <a:t>A Multiple State Model for Disability Using the</a:t>
            </a:r>
            <a:r>
              <a:rPr lang="zh-TW" altLang="en-US" sz="4800" dirty="0"/>
              <a:t> </a:t>
            </a:r>
            <a:r>
              <a:rPr lang="en-US" altLang="zh-TW" sz="4800" dirty="0"/>
              <a:t>Decomposition of Death Probabilities and</a:t>
            </a:r>
            <a:r>
              <a:rPr lang="zh-TW" altLang="en-US" sz="4800" dirty="0"/>
              <a:t> </a:t>
            </a:r>
            <a:r>
              <a:rPr lang="en-US" altLang="zh-TW" sz="4800" dirty="0"/>
              <a:t>Cross-Sectional Data</a:t>
            </a:r>
            <a:endParaRPr lang="zh-TW" altLang="en-US" sz="4800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3369DDCD-AD46-4260-BAE8-2FB3ED9E25B1}"/>
              </a:ext>
            </a:extLst>
          </p:cNvPr>
          <p:cNvSpPr>
            <a:spLocks noGrp="1"/>
          </p:cNvSpPr>
          <p:nvPr/>
        </p:nvSpPr>
        <p:spPr>
          <a:xfrm>
            <a:off x="1068278" y="3693072"/>
            <a:ext cx="10203402" cy="268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傅鈺婷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指導教授：戴天時 教授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論文作者：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IRENE ALBARRAN, MERCEDES AYUSO,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MONTSERRAT GUILLÉN, AND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MALENA MONTEVERDE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148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AE72DB-1A52-4C90-BA9A-53D2C576F3D2}"/>
              </a:ext>
            </a:extLst>
          </p:cNvPr>
          <p:cNvSpPr txBox="1"/>
          <p:nvPr/>
        </p:nvSpPr>
        <p:spPr>
          <a:xfrm>
            <a:off x="312810" y="1690688"/>
            <a:ext cx="60791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針對健康狀態到長照需求狀態的機率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/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EB4CC0B9-9AB6-49AF-8C90-0CD81774C015}"/>
              </a:ext>
            </a:extLst>
          </p:cNvPr>
          <p:cNvGrpSpPr/>
          <p:nvPr/>
        </p:nvGrpSpPr>
        <p:grpSpPr>
          <a:xfrm>
            <a:off x="8197085" y="4356735"/>
            <a:ext cx="3870664" cy="2206453"/>
            <a:chOff x="6445189" y="3903960"/>
            <a:chExt cx="3870664" cy="2206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62236B04-F8FB-40CA-AC99-8488C1BE4569}"/>
                    </a:ext>
                  </a:extLst>
                </p:cNvPr>
                <p:cNvSpPr/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34D2E6EA-EAAD-47FF-BED3-F8BBBD1A3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E8D4ECB2-F86D-43D6-AE8F-5D2CABD676CA}"/>
                    </a:ext>
                  </a:extLst>
                </p:cNvPr>
                <p:cNvSpPr/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DE3C358A-BF58-47C1-B3A7-C27196CFD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0E57FCCA-8E27-4916-AF4E-21CD0F6EC227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A0556203-45A0-457A-8E56-6C4C9EA86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blipFill>
                  <a:blip r:embed="rId8"/>
                  <a:stretch>
                    <a:fillRect l="-2222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97BBA9A6-5C80-435E-87E2-3E2D8F66439F}"/>
                </a:ext>
              </a:extLst>
            </p:cNvPr>
            <p:cNvCxnSpPr>
              <a:stCxn id="7" idx="6"/>
              <a:endCxn id="8" idx="1"/>
            </p:cNvCxnSpPr>
            <p:nvPr/>
          </p:nvCxnSpPr>
          <p:spPr>
            <a:xfrm flipV="1">
              <a:off x="7057748" y="4561148"/>
              <a:ext cx="656885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BBD0EF3B-E018-4BCB-BE12-E815543C48BA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7057748" y="5153487"/>
              <a:ext cx="679079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97D991C-6167-4716-9D87-93CB1D882C49}"/>
                </a:ext>
              </a:extLst>
            </p:cNvPr>
            <p:cNvSpPr txBox="1"/>
            <p:nvPr/>
          </p:nvSpPr>
          <p:spPr>
            <a:xfrm>
              <a:off x="8558065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B0231D8-F2BF-4F4C-8814-5B89DA2E7A8E}"/>
                </a:ext>
              </a:extLst>
            </p:cNvPr>
            <p:cNvSpPr txBox="1"/>
            <p:nvPr/>
          </p:nvSpPr>
          <p:spPr>
            <a:xfrm>
              <a:off x="9361483" y="5133751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5C1ED143-1E3C-4E74-850B-CF3FCD34FB11}"/>
                    </a:ext>
                  </a:extLst>
                </p:cNvPr>
                <p:cNvSpPr/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5EEDBEC-56C5-48C3-9628-C4F13C1E5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731F5BB4-6C99-4216-AD1F-FB811661B7D6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8819E39-7750-46E9-82F4-281457D386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  <a:blipFill>
                  <a:blip r:embed="rId10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B0DCDC4-1901-4AFD-A2CA-8CB3B68AB4FC}"/>
              </a:ext>
            </a:extLst>
          </p:cNvPr>
          <p:cNvGrpSpPr/>
          <p:nvPr/>
        </p:nvGrpSpPr>
        <p:grpSpPr>
          <a:xfrm>
            <a:off x="7767956" y="978509"/>
            <a:ext cx="4462843" cy="2205354"/>
            <a:chOff x="6364423" y="3903960"/>
            <a:chExt cx="4462843" cy="2205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/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blipFill>
                  <a:blip r:embed="rId11"/>
                  <a:stretch>
                    <a:fillRect l="-10833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/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blipFill>
                  <a:blip r:embed="rId12"/>
                  <a:stretch>
                    <a:fillRect l="-1778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blipFill>
                  <a:blip r:embed="rId13"/>
                  <a:stretch>
                    <a:fillRect l="-267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16CE6A5B-44A7-40F2-A552-29DA796E07FE}"/>
                </a:ext>
              </a:extLst>
            </p:cNvPr>
            <p:cNvCxnSpPr>
              <a:cxnSpLocks/>
              <a:stCxn id="19" idx="6"/>
              <a:endCxn id="20" idx="1"/>
            </p:cNvCxnSpPr>
            <p:nvPr/>
          </p:nvCxnSpPr>
          <p:spPr>
            <a:xfrm flipV="1">
              <a:off x="7057749" y="4561148"/>
              <a:ext cx="656883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A2CE59BE-9D89-4335-A57C-8CE9F09CF832}"/>
                </a:ext>
              </a:extLst>
            </p:cNvPr>
            <p:cNvCxnSpPr>
              <a:cxnSpLocks/>
              <a:stCxn id="19" idx="6"/>
              <a:endCxn id="21" idx="1"/>
            </p:cNvCxnSpPr>
            <p:nvPr/>
          </p:nvCxnSpPr>
          <p:spPr>
            <a:xfrm>
              <a:off x="7057749" y="5153487"/>
              <a:ext cx="679078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4C8BAF0-9314-411D-A548-F454C028244F}"/>
                </a:ext>
              </a:extLst>
            </p:cNvPr>
            <p:cNvSpPr txBox="1"/>
            <p:nvPr/>
          </p:nvSpPr>
          <p:spPr>
            <a:xfrm>
              <a:off x="8930928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CE5C709-223C-4865-ACF8-37E33DF32003}"/>
                </a:ext>
              </a:extLst>
            </p:cNvPr>
            <p:cNvSpPr txBox="1"/>
            <p:nvPr/>
          </p:nvSpPr>
          <p:spPr>
            <a:xfrm>
              <a:off x="9872896" y="5071148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/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68C3568-D608-4C22-A6EE-0F46597C8BBD}"/>
              </a:ext>
            </a:extLst>
          </p:cNvPr>
          <p:cNvCxnSpPr>
            <a:stCxn id="7" idx="0"/>
            <a:endCxn id="19" idx="4"/>
          </p:cNvCxnSpPr>
          <p:nvPr/>
        </p:nvCxnSpPr>
        <p:spPr>
          <a:xfrm flipH="1" flipV="1">
            <a:off x="8114619" y="2534315"/>
            <a:ext cx="388746" cy="2765667"/>
          </a:xfrm>
          <a:prstGeom prst="straightConnector1">
            <a:avLst/>
          </a:prstGeom>
          <a:ln w="38100">
            <a:solidFill>
              <a:srgbClr val="A36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/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ln w="28575">
                <a:solidFill>
                  <a:srgbClr val="A365D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  <a:ln w="28575">
                <a:solidFill>
                  <a:srgbClr val="A365D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橢圓 41">
            <a:extLst>
              <a:ext uri="{FF2B5EF4-FFF2-40B4-BE49-F238E27FC236}">
                <a16:creationId xmlns:a16="http://schemas.microsoft.com/office/drawing/2014/main" id="{43DCDF9D-33AC-4069-B87F-5B133EE57190}"/>
              </a:ext>
            </a:extLst>
          </p:cNvPr>
          <p:cNvSpPr/>
          <p:nvPr/>
        </p:nvSpPr>
        <p:spPr>
          <a:xfrm>
            <a:off x="1145169" y="298390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65A560C5-4AE8-4346-9A23-F8B62D44D43E}"/>
              </a:ext>
            </a:extLst>
          </p:cNvPr>
          <p:cNvCxnSpPr/>
          <p:nvPr/>
        </p:nvCxnSpPr>
        <p:spPr>
          <a:xfrm>
            <a:off x="312810" y="2907383"/>
            <a:ext cx="2019826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8550040E-C88B-496F-92F4-5A1B46CE45BF}"/>
              </a:ext>
            </a:extLst>
          </p:cNvPr>
          <p:cNvSpPr/>
          <p:nvPr/>
        </p:nvSpPr>
        <p:spPr>
          <a:xfrm>
            <a:off x="8924310" y="952605"/>
            <a:ext cx="1633688" cy="134026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: 圓角 46">
                <a:extLst>
                  <a:ext uri="{FF2B5EF4-FFF2-40B4-BE49-F238E27FC236}">
                    <a16:creationId xmlns:a16="http://schemas.microsoft.com/office/drawing/2014/main" id="{5187CCAD-335A-483F-84A1-25BF2FCD34EB}"/>
                  </a:ext>
                </a:extLst>
              </p:cNvPr>
              <p:cNvSpPr/>
              <p:nvPr/>
            </p:nvSpPr>
            <p:spPr>
              <a:xfrm>
                <a:off x="3932048" y="3607942"/>
                <a:ext cx="1335413" cy="6125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矩形: 圓角 46">
                <a:extLst>
                  <a:ext uri="{FF2B5EF4-FFF2-40B4-BE49-F238E27FC236}">
                    <a16:creationId xmlns:a16="http://schemas.microsoft.com/office/drawing/2014/main" id="{5187CCAD-335A-483F-84A1-25BF2FCD3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48" y="3607942"/>
                <a:ext cx="1335413" cy="612559"/>
              </a:xfrm>
              <a:prstGeom prst="roundRect">
                <a:avLst/>
              </a:prstGeom>
              <a:blipFill>
                <a:blip r:embed="rId17"/>
                <a:stretch>
                  <a:fillRect l="-133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F65AD507-88C4-4167-953C-73D8C72A7EC7}"/>
              </a:ext>
            </a:extLst>
          </p:cNvPr>
          <p:cNvCxnSpPr>
            <a:cxnSpLocks/>
            <a:stCxn id="45" idx="3"/>
            <a:endCxn id="47" idx="0"/>
          </p:cNvCxnSpPr>
          <p:nvPr/>
        </p:nvCxnSpPr>
        <p:spPr>
          <a:xfrm flipH="1">
            <a:off x="4599755" y="2096596"/>
            <a:ext cx="4563803" cy="151134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155C33DC-1C3C-46E1-B4F1-8FFD0C7AC0CB}"/>
              </a:ext>
            </a:extLst>
          </p:cNvPr>
          <p:cNvSpPr/>
          <p:nvPr/>
        </p:nvSpPr>
        <p:spPr>
          <a:xfrm>
            <a:off x="8321242" y="3392215"/>
            <a:ext cx="3086250" cy="104401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80FA5F61-20DA-4CF1-A067-8A3161D1E7A4}"/>
                  </a:ext>
                </a:extLst>
              </p:cNvPr>
              <p:cNvSpPr/>
              <p:nvPr/>
            </p:nvSpPr>
            <p:spPr>
              <a:xfrm>
                <a:off x="161210" y="3705795"/>
                <a:ext cx="2670539" cy="461665"/>
              </a:xfrm>
              <a:prstGeom prst="rect">
                <a:avLst/>
              </a:prstGeom>
              <a:ln w="28575">
                <a:solidFill>
                  <a:srgbClr val="A365D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80FA5F61-20DA-4CF1-A067-8A3161D1E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10" y="3705795"/>
                <a:ext cx="2670539" cy="461665"/>
              </a:xfrm>
              <a:prstGeom prst="rect">
                <a:avLst/>
              </a:prstGeom>
              <a:blipFill>
                <a:blip r:embed="rId18"/>
                <a:stretch>
                  <a:fillRect b="-4938"/>
                </a:stretch>
              </a:blipFill>
              <a:ln w="28575">
                <a:solidFill>
                  <a:srgbClr val="A365D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接點: 肘形 56">
            <a:extLst>
              <a:ext uri="{FF2B5EF4-FFF2-40B4-BE49-F238E27FC236}">
                <a16:creationId xmlns:a16="http://schemas.microsoft.com/office/drawing/2014/main" id="{65D37E5D-7DFF-42AB-BBBF-606A0E7AD589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 rot="5400000" flipH="1">
            <a:off x="5076908" y="587033"/>
            <a:ext cx="115877" cy="7276733"/>
          </a:xfrm>
          <a:prstGeom prst="bentConnector3">
            <a:avLst>
              <a:gd name="adj1" fmla="val -329222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橢圓 59">
            <a:extLst>
              <a:ext uri="{FF2B5EF4-FFF2-40B4-BE49-F238E27FC236}">
                <a16:creationId xmlns:a16="http://schemas.microsoft.com/office/drawing/2014/main" id="{042C3E3E-21A2-4C8E-86AD-09423BD011FA}"/>
              </a:ext>
            </a:extLst>
          </p:cNvPr>
          <p:cNvSpPr/>
          <p:nvPr/>
        </p:nvSpPr>
        <p:spPr>
          <a:xfrm>
            <a:off x="11477432" y="361963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B3F41F47-ADB5-480B-9C9A-B067353EAB5C}"/>
              </a:ext>
            </a:extLst>
          </p:cNvPr>
          <p:cNvSpPr/>
          <p:nvPr/>
        </p:nvSpPr>
        <p:spPr>
          <a:xfrm>
            <a:off x="10156907" y="645702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id="{F3A0EAB7-35A7-4531-842F-FA49332C475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35000"/>
          <a:stretch/>
        </p:blipFill>
        <p:spPr>
          <a:xfrm>
            <a:off x="471940" y="5732273"/>
            <a:ext cx="2505075" cy="99060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3" name="橢圓 62">
            <a:extLst>
              <a:ext uri="{FF2B5EF4-FFF2-40B4-BE49-F238E27FC236}">
                <a16:creationId xmlns:a16="http://schemas.microsoft.com/office/drawing/2014/main" id="{C78EA6D6-F21D-486B-83FC-563D98C06801}"/>
              </a:ext>
            </a:extLst>
          </p:cNvPr>
          <p:cNvSpPr/>
          <p:nvPr/>
        </p:nvSpPr>
        <p:spPr>
          <a:xfrm>
            <a:off x="16360" y="408428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A81F2B85-E586-4349-8549-2181209B510C}"/>
              </a:ext>
            </a:extLst>
          </p:cNvPr>
          <p:cNvSpPr/>
          <p:nvPr/>
        </p:nvSpPr>
        <p:spPr>
          <a:xfrm>
            <a:off x="3765650" y="4083177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84725747-2556-4F5B-B28F-5B2CA0CA2F41}"/>
              </a:ext>
            </a:extLst>
          </p:cNvPr>
          <p:cNvSpPr txBox="1"/>
          <p:nvPr/>
        </p:nvSpPr>
        <p:spPr>
          <a:xfrm>
            <a:off x="2915386" y="3652611"/>
            <a:ext cx="92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C60A42C-FF92-4DDF-8E88-259898681BC0}"/>
                  </a:ext>
                </a:extLst>
              </p:cNvPr>
              <p:cNvSpPr/>
              <p:nvPr/>
            </p:nvSpPr>
            <p:spPr>
              <a:xfrm>
                <a:off x="5472207" y="3556314"/>
                <a:ext cx="2546723" cy="621004"/>
              </a:xfrm>
              <a:prstGeom prst="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C60A42C-FF92-4DDF-8E88-259898681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07" y="3556314"/>
                <a:ext cx="2546723" cy="6210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橢圓 66">
            <a:extLst>
              <a:ext uri="{FF2B5EF4-FFF2-40B4-BE49-F238E27FC236}">
                <a16:creationId xmlns:a16="http://schemas.microsoft.com/office/drawing/2014/main" id="{53E8EEFF-2289-4E91-859A-B88C57D6BF0C}"/>
              </a:ext>
            </a:extLst>
          </p:cNvPr>
          <p:cNvSpPr/>
          <p:nvPr/>
        </p:nvSpPr>
        <p:spPr>
          <a:xfrm>
            <a:off x="5334387" y="4054356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534A9406-01BF-459D-97AE-CC929A91C0C0}"/>
              </a:ext>
            </a:extLst>
          </p:cNvPr>
          <p:cNvSpPr/>
          <p:nvPr/>
        </p:nvSpPr>
        <p:spPr>
          <a:xfrm>
            <a:off x="2926036" y="4841789"/>
            <a:ext cx="4339650" cy="46166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這部分為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x+1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歲的長照需求人數</a:t>
            </a:r>
          </a:p>
        </p:txBody>
      </p:sp>
    </p:spTree>
    <p:extLst>
      <p:ext uri="{BB962C8B-B14F-4D97-AF65-F5344CB8AC3E}">
        <p14:creationId xmlns:p14="http://schemas.microsoft.com/office/powerpoint/2010/main" val="113960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AE72DB-1A52-4C90-BA9A-53D2C576F3D2}"/>
              </a:ext>
            </a:extLst>
          </p:cNvPr>
          <p:cNvSpPr txBox="1"/>
          <p:nvPr/>
        </p:nvSpPr>
        <p:spPr>
          <a:xfrm>
            <a:off x="312810" y="1690688"/>
            <a:ext cx="60791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針對健康狀態到長照需求狀態的機率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/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EB4CC0B9-9AB6-49AF-8C90-0CD81774C015}"/>
              </a:ext>
            </a:extLst>
          </p:cNvPr>
          <p:cNvGrpSpPr/>
          <p:nvPr/>
        </p:nvGrpSpPr>
        <p:grpSpPr>
          <a:xfrm>
            <a:off x="8197085" y="4356735"/>
            <a:ext cx="3870664" cy="2206453"/>
            <a:chOff x="6445189" y="3903960"/>
            <a:chExt cx="3870664" cy="2206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62236B04-F8FB-40CA-AC99-8488C1BE4569}"/>
                    </a:ext>
                  </a:extLst>
                </p:cNvPr>
                <p:cNvSpPr/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34D2E6EA-EAAD-47FF-BED3-F8BBBD1A3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E8D4ECB2-F86D-43D6-AE8F-5D2CABD676CA}"/>
                    </a:ext>
                  </a:extLst>
                </p:cNvPr>
                <p:cNvSpPr/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DE3C358A-BF58-47C1-B3A7-C27196CFD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0E57FCCA-8E27-4916-AF4E-21CD0F6EC227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A0556203-45A0-457A-8E56-6C4C9EA86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blipFill>
                  <a:blip r:embed="rId8"/>
                  <a:stretch>
                    <a:fillRect l="-2222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97BBA9A6-5C80-435E-87E2-3E2D8F66439F}"/>
                </a:ext>
              </a:extLst>
            </p:cNvPr>
            <p:cNvCxnSpPr>
              <a:stCxn id="7" idx="6"/>
              <a:endCxn id="8" idx="1"/>
            </p:cNvCxnSpPr>
            <p:nvPr/>
          </p:nvCxnSpPr>
          <p:spPr>
            <a:xfrm flipV="1">
              <a:off x="7057748" y="4561148"/>
              <a:ext cx="656885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BBD0EF3B-E018-4BCB-BE12-E815543C48BA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7057748" y="5153487"/>
              <a:ext cx="679079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97D991C-6167-4716-9D87-93CB1D882C49}"/>
                </a:ext>
              </a:extLst>
            </p:cNvPr>
            <p:cNvSpPr txBox="1"/>
            <p:nvPr/>
          </p:nvSpPr>
          <p:spPr>
            <a:xfrm>
              <a:off x="8558065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B0231D8-F2BF-4F4C-8814-5B89DA2E7A8E}"/>
                </a:ext>
              </a:extLst>
            </p:cNvPr>
            <p:cNvSpPr txBox="1"/>
            <p:nvPr/>
          </p:nvSpPr>
          <p:spPr>
            <a:xfrm>
              <a:off x="9361483" y="5133751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5C1ED143-1E3C-4E74-850B-CF3FCD34FB11}"/>
                    </a:ext>
                  </a:extLst>
                </p:cNvPr>
                <p:cNvSpPr/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5EEDBEC-56C5-48C3-9628-C4F13C1E5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731F5BB4-6C99-4216-AD1F-FB811661B7D6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8819E39-7750-46E9-82F4-281457D386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  <a:blipFill>
                  <a:blip r:embed="rId10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B0DCDC4-1901-4AFD-A2CA-8CB3B68AB4FC}"/>
              </a:ext>
            </a:extLst>
          </p:cNvPr>
          <p:cNvGrpSpPr/>
          <p:nvPr/>
        </p:nvGrpSpPr>
        <p:grpSpPr>
          <a:xfrm>
            <a:off x="7767956" y="978509"/>
            <a:ext cx="4462843" cy="2205354"/>
            <a:chOff x="6364423" y="3903960"/>
            <a:chExt cx="4462843" cy="2205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/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blipFill>
                  <a:blip r:embed="rId11"/>
                  <a:stretch>
                    <a:fillRect l="-10833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/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blipFill>
                  <a:blip r:embed="rId12"/>
                  <a:stretch>
                    <a:fillRect l="-1778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blipFill>
                  <a:blip r:embed="rId13"/>
                  <a:stretch>
                    <a:fillRect l="-267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16CE6A5B-44A7-40F2-A552-29DA796E07FE}"/>
                </a:ext>
              </a:extLst>
            </p:cNvPr>
            <p:cNvCxnSpPr>
              <a:cxnSpLocks/>
              <a:stCxn id="19" idx="6"/>
              <a:endCxn id="20" idx="1"/>
            </p:cNvCxnSpPr>
            <p:nvPr/>
          </p:nvCxnSpPr>
          <p:spPr>
            <a:xfrm flipV="1">
              <a:off x="7057749" y="4561148"/>
              <a:ext cx="656883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A2CE59BE-9D89-4335-A57C-8CE9F09CF832}"/>
                </a:ext>
              </a:extLst>
            </p:cNvPr>
            <p:cNvCxnSpPr>
              <a:cxnSpLocks/>
              <a:stCxn id="19" idx="6"/>
              <a:endCxn id="21" idx="1"/>
            </p:cNvCxnSpPr>
            <p:nvPr/>
          </p:nvCxnSpPr>
          <p:spPr>
            <a:xfrm>
              <a:off x="7057749" y="5153487"/>
              <a:ext cx="679078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4C8BAF0-9314-411D-A548-F454C028244F}"/>
                </a:ext>
              </a:extLst>
            </p:cNvPr>
            <p:cNvSpPr txBox="1"/>
            <p:nvPr/>
          </p:nvSpPr>
          <p:spPr>
            <a:xfrm>
              <a:off x="8930928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CE5C709-223C-4865-ACF8-37E33DF32003}"/>
                </a:ext>
              </a:extLst>
            </p:cNvPr>
            <p:cNvSpPr txBox="1"/>
            <p:nvPr/>
          </p:nvSpPr>
          <p:spPr>
            <a:xfrm>
              <a:off x="9872896" y="5071148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/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68C3568-D608-4C22-A6EE-0F46597C8BBD}"/>
              </a:ext>
            </a:extLst>
          </p:cNvPr>
          <p:cNvCxnSpPr>
            <a:stCxn id="7" idx="0"/>
            <a:endCxn id="19" idx="4"/>
          </p:cNvCxnSpPr>
          <p:nvPr/>
        </p:nvCxnSpPr>
        <p:spPr>
          <a:xfrm flipH="1" flipV="1">
            <a:off x="8114619" y="2534315"/>
            <a:ext cx="388746" cy="2765667"/>
          </a:xfrm>
          <a:prstGeom prst="straightConnector1">
            <a:avLst/>
          </a:prstGeom>
          <a:ln w="38100">
            <a:solidFill>
              <a:srgbClr val="A36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/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ln w="28575">
                <a:solidFill>
                  <a:srgbClr val="A365D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  <a:ln w="28575">
                <a:solidFill>
                  <a:srgbClr val="A365D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橢圓 41">
            <a:extLst>
              <a:ext uri="{FF2B5EF4-FFF2-40B4-BE49-F238E27FC236}">
                <a16:creationId xmlns:a16="http://schemas.microsoft.com/office/drawing/2014/main" id="{43DCDF9D-33AC-4069-B87F-5B133EE57190}"/>
              </a:ext>
            </a:extLst>
          </p:cNvPr>
          <p:cNvSpPr/>
          <p:nvPr/>
        </p:nvSpPr>
        <p:spPr>
          <a:xfrm>
            <a:off x="3258053" y="298390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65A560C5-4AE8-4346-9A23-F8B62D44D43E}"/>
              </a:ext>
            </a:extLst>
          </p:cNvPr>
          <p:cNvCxnSpPr/>
          <p:nvPr/>
        </p:nvCxnSpPr>
        <p:spPr>
          <a:xfrm>
            <a:off x="2736416" y="2907383"/>
            <a:ext cx="1764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8550040E-C88B-496F-92F4-5A1B46CE45BF}"/>
              </a:ext>
            </a:extLst>
          </p:cNvPr>
          <p:cNvSpPr/>
          <p:nvPr/>
        </p:nvSpPr>
        <p:spPr>
          <a:xfrm>
            <a:off x="9159349" y="4135803"/>
            <a:ext cx="2908399" cy="1548253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F65AD507-88C4-4167-953C-73D8C72A7EC7}"/>
              </a:ext>
            </a:extLst>
          </p:cNvPr>
          <p:cNvCxnSpPr>
            <a:cxnSpLocks/>
            <a:stCxn id="45" idx="2"/>
          </p:cNvCxnSpPr>
          <p:nvPr/>
        </p:nvCxnSpPr>
        <p:spPr>
          <a:xfrm flipH="1" flipV="1">
            <a:off x="2081036" y="4319828"/>
            <a:ext cx="7078313" cy="59010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圖片 61">
            <a:extLst>
              <a:ext uri="{FF2B5EF4-FFF2-40B4-BE49-F238E27FC236}">
                <a16:creationId xmlns:a16="http://schemas.microsoft.com/office/drawing/2014/main" id="{F3A0EAB7-35A7-4531-842F-FA49332C475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5000"/>
          <a:stretch/>
        </p:blipFill>
        <p:spPr>
          <a:xfrm>
            <a:off x="471940" y="5732273"/>
            <a:ext cx="2505075" cy="99060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84725747-2556-4F5B-B28F-5B2CA0CA2F41}"/>
              </a:ext>
            </a:extLst>
          </p:cNvPr>
          <p:cNvSpPr txBox="1"/>
          <p:nvPr/>
        </p:nvSpPr>
        <p:spPr>
          <a:xfrm>
            <a:off x="1619244" y="3652611"/>
            <a:ext cx="92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乘以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C60A42C-FF92-4DDF-8E88-259898681BC0}"/>
                  </a:ext>
                </a:extLst>
              </p:cNvPr>
              <p:cNvSpPr/>
              <p:nvPr/>
            </p:nvSpPr>
            <p:spPr>
              <a:xfrm>
                <a:off x="4176065" y="3556314"/>
                <a:ext cx="2315442" cy="650627"/>
              </a:xfrm>
              <a:prstGeom prst="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C60A42C-FF92-4DDF-8E88-259898681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65" y="3556314"/>
                <a:ext cx="2315442" cy="6506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橢圓 66">
            <a:extLst>
              <a:ext uri="{FF2B5EF4-FFF2-40B4-BE49-F238E27FC236}">
                <a16:creationId xmlns:a16="http://schemas.microsoft.com/office/drawing/2014/main" id="{53E8EEFF-2289-4E91-859A-B88C57D6BF0C}"/>
              </a:ext>
            </a:extLst>
          </p:cNvPr>
          <p:cNvSpPr/>
          <p:nvPr/>
        </p:nvSpPr>
        <p:spPr>
          <a:xfrm>
            <a:off x="4038245" y="4054356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: 圓角 47">
                <a:extLst>
                  <a:ext uri="{FF2B5EF4-FFF2-40B4-BE49-F238E27FC236}">
                    <a16:creationId xmlns:a16="http://schemas.microsoft.com/office/drawing/2014/main" id="{B3B93CF8-B81B-43B9-B6A0-82871A001B87}"/>
                  </a:ext>
                </a:extLst>
              </p:cNvPr>
              <p:cNvSpPr/>
              <p:nvPr/>
            </p:nvSpPr>
            <p:spPr>
              <a:xfrm>
                <a:off x="772346" y="3707269"/>
                <a:ext cx="825623" cy="6125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: 圓角 47">
                <a:extLst>
                  <a:ext uri="{FF2B5EF4-FFF2-40B4-BE49-F238E27FC236}">
                    <a16:creationId xmlns:a16="http://schemas.microsoft.com/office/drawing/2014/main" id="{B3B93CF8-B81B-43B9-B6A0-82871A001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46" y="3707269"/>
                <a:ext cx="825623" cy="612559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ED88A53-E1E0-4CE5-8278-78206536BB13}"/>
                  </a:ext>
                </a:extLst>
              </p:cNvPr>
              <p:cNvSpPr/>
              <p:nvPr/>
            </p:nvSpPr>
            <p:spPr>
              <a:xfrm>
                <a:off x="2415288" y="3660471"/>
                <a:ext cx="139801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ED88A53-E1E0-4CE5-8278-78206536B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288" y="3660471"/>
                <a:ext cx="1398011" cy="473591"/>
              </a:xfrm>
              <a:prstGeom prst="rect">
                <a:avLst/>
              </a:prstGeom>
              <a:blipFill>
                <a:blip r:embed="rId20"/>
                <a:stretch>
                  <a:fillRect l="-435" r="-87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5A808184-F8F3-474A-BC75-3F661A010F53}"/>
              </a:ext>
            </a:extLst>
          </p:cNvPr>
          <p:cNvSpPr/>
          <p:nvPr/>
        </p:nvSpPr>
        <p:spPr>
          <a:xfrm>
            <a:off x="742127" y="4841789"/>
            <a:ext cx="6647974" cy="46166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這部分為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歲為長照需求者到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x+1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歲還生存的人數</a:t>
            </a:r>
          </a:p>
        </p:txBody>
      </p:sp>
    </p:spTree>
    <p:extLst>
      <p:ext uri="{BB962C8B-B14F-4D97-AF65-F5344CB8AC3E}">
        <p14:creationId xmlns:p14="http://schemas.microsoft.com/office/powerpoint/2010/main" val="140033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AE72DB-1A52-4C90-BA9A-53D2C576F3D2}"/>
              </a:ext>
            </a:extLst>
          </p:cNvPr>
          <p:cNvSpPr txBox="1"/>
          <p:nvPr/>
        </p:nvSpPr>
        <p:spPr>
          <a:xfrm>
            <a:off x="312810" y="1690688"/>
            <a:ext cx="60791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針對健康狀態到長照需求狀態的機率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/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EB4CC0B9-9AB6-49AF-8C90-0CD81774C015}"/>
              </a:ext>
            </a:extLst>
          </p:cNvPr>
          <p:cNvGrpSpPr/>
          <p:nvPr/>
        </p:nvGrpSpPr>
        <p:grpSpPr>
          <a:xfrm>
            <a:off x="8197085" y="4356735"/>
            <a:ext cx="3870664" cy="2206453"/>
            <a:chOff x="6445189" y="3903960"/>
            <a:chExt cx="3870664" cy="2206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62236B04-F8FB-40CA-AC99-8488C1BE4569}"/>
                    </a:ext>
                  </a:extLst>
                </p:cNvPr>
                <p:cNvSpPr/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34D2E6EA-EAAD-47FF-BED3-F8BBBD1A3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E8D4ECB2-F86D-43D6-AE8F-5D2CABD676CA}"/>
                    </a:ext>
                  </a:extLst>
                </p:cNvPr>
                <p:cNvSpPr/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DE3C358A-BF58-47C1-B3A7-C27196CFD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0E57FCCA-8E27-4916-AF4E-21CD0F6EC227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A0556203-45A0-457A-8E56-6C4C9EA86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blipFill>
                  <a:blip r:embed="rId8"/>
                  <a:stretch>
                    <a:fillRect l="-2222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97BBA9A6-5C80-435E-87E2-3E2D8F66439F}"/>
                </a:ext>
              </a:extLst>
            </p:cNvPr>
            <p:cNvCxnSpPr>
              <a:stCxn id="7" idx="6"/>
              <a:endCxn id="8" idx="1"/>
            </p:cNvCxnSpPr>
            <p:nvPr/>
          </p:nvCxnSpPr>
          <p:spPr>
            <a:xfrm flipV="1">
              <a:off x="7057748" y="4561148"/>
              <a:ext cx="656885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BBD0EF3B-E018-4BCB-BE12-E815543C48BA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7057748" y="5153487"/>
              <a:ext cx="679079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97D991C-6167-4716-9D87-93CB1D882C49}"/>
                </a:ext>
              </a:extLst>
            </p:cNvPr>
            <p:cNvSpPr txBox="1"/>
            <p:nvPr/>
          </p:nvSpPr>
          <p:spPr>
            <a:xfrm>
              <a:off x="8558065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B0231D8-F2BF-4F4C-8814-5B89DA2E7A8E}"/>
                </a:ext>
              </a:extLst>
            </p:cNvPr>
            <p:cNvSpPr txBox="1"/>
            <p:nvPr/>
          </p:nvSpPr>
          <p:spPr>
            <a:xfrm>
              <a:off x="9361483" y="5133751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5C1ED143-1E3C-4E74-850B-CF3FCD34FB11}"/>
                    </a:ext>
                  </a:extLst>
                </p:cNvPr>
                <p:cNvSpPr/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5EEDBEC-56C5-48C3-9628-C4F13C1E5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731F5BB4-6C99-4216-AD1F-FB811661B7D6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8819E39-7750-46E9-82F4-281457D386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  <a:blipFill>
                  <a:blip r:embed="rId10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B0DCDC4-1901-4AFD-A2CA-8CB3B68AB4FC}"/>
              </a:ext>
            </a:extLst>
          </p:cNvPr>
          <p:cNvGrpSpPr/>
          <p:nvPr/>
        </p:nvGrpSpPr>
        <p:grpSpPr>
          <a:xfrm>
            <a:off x="7767956" y="978509"/>
            <a:ext cx="4462843" cy="2205354"/>
            <a:chOff x="6364423" y="3903960"/>
            <a:chExt cx="4462843" cy="2205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/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blipFill>
                  <a:blip r:embed="rId11"/>
                  <a:stretch>
                    <a:fillRect l="-10833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/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blipFill>
                  <a:blip r:embed="rId12"/>
                  <a:stretch>
                    <a:fillRect l="-1778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blipFill>
                  <a:blip r:embed="rId13"/>
                  <a:stretch>
                    <a:fillRect l="-267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16CE6A5B-44A7-40F2-A552-29DA796E07FE}"/>
                </a:ext>
              </a:extLst>
            </p:cNvPr>
            <p:cNvCxnSpPr>
              <a:cxnSpLocks/>
              <a:stCxn id="19" idx="6"/>
              <a:endCxn id="20" idx="1"/>
            </p:cNvCxnSpPr>
            <p:nvPr/>
          </p:nvCxnSpPr>
          <p:spPr>
            <a:xfrm flipV="1">
              <a:off x="7057749" y="4561148"/>
              <a:ext cx="656883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A2CE59BE-9D89-4335-A57C-8CE9F09CF832}"/>
                </a:ext>
              </a:extLst>
            </p:cNvPr>
            <p:cNvCxnSpPr>
              <a:cxnSpLocks/>
              <a:stCxn id="19" idx="6"/>
              <a:endCxn id="21" idx="1"/>
            </p:cNvCxnSpPr>
            <p:nvPr/>
          </p:nvCxnSpPr>
          <p:spPr>
            <a:xfrm>
              <a:off x="7057749" y="5153487"/>
              <a:ext cx="679078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4C8BAF0-9314-411D-A548-F454C028244F}"/>
                </a:ext>
              </a:extLst>
            </p:cNvPr>
            <p:cNvSpPr txBox="1"/>
            <p:nvPr/>
          </p:nvSpPr>
          <p:spPr>
            <a:xfrm>
              <a:off x="8930928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CE5C709-223C-4865-ACF8-37E33DF32003}"/>
                </a:ext>
              </a:extLst>
            </p:cNvPr>
            <p:cNvSpPr txBox="1"/>
            <p:nvPr/>
          </p:nvSpPr>
          <p:spPr>
            <a:xfrm>
              <a:off x="9872896" y="5071148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/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68C3568-D608-4C22-A6EE-0F46597C8BBD}"/>
              </a:ext>
            </a:extLst>
          </p:cNvPr>
          <p:cNvCxnSpPr>
            <a:stCxn id="7" idx="0"/>
            <a:endCxn id="19" idx="4"/>
          </p:cNvCxnSpPr>
          <p:nvPr/>
        </p:nvCxnSpPr>
        <p:spPr>
          <a:xfrm flipH="1" flipV="1">
            <a:off x="8114619" y="2534315"/>
            <a:ext cx="388746" cy="2765667"/>
          </a:xfrm>
          <a:prstGeom prst="straightConnector1">
            <a:avLst/>
          </a:prstGeom>
          <a:ln w="38100">
            <a:solidFill>
              <a:srgbClr val="A36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/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ln w="28575">
                <a:solidFill>
                  <a:srgbClr val="A365D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  <a:ln w="28575">
                <a:solidFill>
                  <a:srgbClr val="A365D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橢圓 41">
            <a:extLst>
              <a:ext uri="{FF2B5EF4-FFF2-40B4-BE49-F238E27FC236}">
                <a16:creationId xmlns:a16="http://schemas.microsoft.com/office/drawing/2014/main" id="{43DCDF9D-33AC-4069-B87F-5B133EE57190}"/>
              </a:ext>
            </a:extLst>
          </p:cNvPr>
          <p:cNvSpPr/>
          <p:nvPr/>
        </p:nvSpPr>
        <p:spPr>
          <a:xfrm>
            <a:off x="5968241" y="297093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65A560C5-4AE8-4346-9A23-F8B62D44D43E}"/>
              </a:ext>
            </a:extLst>
          </p:cNvPr>
          <p:cNvCxnSpPr/>
          <p:nvPr/>
        </p:nvCxnSpPr>
        <p:spPr>
          <a:xfrm>
            <a:off x="4813795" y="2907383"/>
            <a:ext cx="2664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8550040E-C88B-496F-92F4-5A1B46CE45BF}"/>
              </a:ext>
            </a:extLst>
          </p:cNvPr>
          <p:cNvSpPr/>
          <p:nvPr/>
        </p:nvSpPr>
        <p:spPr>
          <a:xfrm>
            <a:off x="9206534" y="5315443"/>
            <a:ext cx="2908399" cy="1548253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id="{F3A0EAB7-35A7-4531-842F-FA49332C475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5000"/>
          <a:stretch/>
        </p:blipFill>
        <p:spPr>
          <a:xfrm>
            <a:off x="471940" y="5732273"/>
            <a:ext cx="2505075" cy="99060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84725747-2556-4F5B-B28F-5B2CA0CA2F41}"/>
              </a:ext>
            </a:extLst>
          </p:cNvPr>
          <p:cNvSpPr txBox="1"/>
          <p:nvPr/>
        </p:nvSpPr>
        <p:spPr>
          <a:xfrm>
            <a:off x="1672512" y="3652611"/>
            <a:ext cx="92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乘以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C60A42C-FF92-4DDF-8E88-259898681BC0}"/>
                  </a:ext>
                </a:extLst>
              </p:cNvPr>
              <p:cNvSpPr/>
              <p:nvPr/>
            </p:nvSpPr>
            <p:spPr>
              <a:xfrm>
                <a:off x="4176065" y="3556314"/>
                <a:ext cx="3340402" cy="621004"/>
              </a:xfrm>
              <a:prstGeom prst="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C60A42C-FF92-4DDF-8E88-259898681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65" y="3556314"/>
                <a:ext cx="3340402" cy="6210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橢圓 66">
            <a:extLst>
              <a:ext uri="{FF2B5EF4-FFF2-40B4-BE49-F238E27FC236}">
                <a16:creationId xmlns:a16="http://schemas.microsoft.com/office/drawing/2014/main" id="{53E8EEFF-2289-4E91-859A-B88C57D6BF0C}"/>
              </a:ext>
            </a:extLst>
          </p:cNvPr>
          <p:cNvSpPr/>
          <p:nvPr/>
        </p:nvSpPr>
        <p:spPr>
          <a:xfrm>
            <a:off x="4038245" y="4054356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ED88A53-E1E0-4CE5-8278-78206536BB13}"/>
                  </a:ext>
                </a:extLst>
              </p:cNvPr>
              <p:cNvSpPr/>
              <p:nvPr/>
            </p:nvSpPr>
            <p:spPr>
              <a:xfrm>
                <a:off x="2415288" y="3660471"/>
                <a:ext cx="1650515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ED88A53-E1E0-4CE5-8278-78206536B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288" y="3660471"/>
                <a:ext cx="1650515" cy="473591"/>
              </a:xfrm>
              <a:prstGeom prst="rect">
                <a:avLst/>
              </a:prstGeom>
              <a:blipFill>
                <a:blip r:embed="rId19"/>
                <a:stretch>
                  <a:fillRect l="-369" r="-110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5A808184-F8F3-474A-BC75-3F661A010F53}"/>
              </a:ext>
            </a:extLst>
          </p:cNvPr>
          <p:cNvSpPr/>
          <p:nvPr/>
        </p:nvSpPr>
        <p:spPr>
          <a:xfrm>
            <a:off x="742127" y="4841789"/>
            <a:ext cx="7571303" cy="46166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這部分為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歲為健康者到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x+1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歲以長照需求者生存的人數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圓角 42">
                <a:extLst>
                  <a:ext uri="{FF2B5EF4-FFF2-40B4-BE49-F238E27FC236}">
                    <a16:creationId xmlns:a16="http://schemas.microsoft.com/office/drawing/2014/main" id="{54605067-7866-4F71-BAF8-7BB0A4CFF40D}"/>
                  </a:ext>
                </a:extLst>
              </p:cNvPr>
              <p:cNvSpPr/>
              <p:nvPr/>
            </p:nvSpPr>
            <p:spPr>
              <a:xfrm>
                <a:off x="117619" y="3675893"/>
                <a:ext cx="1606858" cy="6125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矩形: 圓角 42">
                <a:extLst>
                  <a:ext uri="{FF2B5EF4-FFF2-40B4-BE49-F238E27FC236}">
                    <a16:creationId xmlns:a16="http://schemas.microsoft.com/office/drawing/2014/main" id="{54605067-7866-4F71-BAF8-7BB0A4CFF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9" y="3675893"/>
                <a:ext cx="1606858" cy="612559"/>
              </a:xfrm>
              <a:prstGeom prst="roundRect">
                <a:avLst/>
              </a:prstGeom>
              <a:blipFill>
                <a:blip r:embed="rId20"/>
                <a:stretch>
                  <a:fillRect l="-2222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0AF2E2B6-4CC1-4E5B-A24E-4AF48C14E96B}"/>
              </a:ext>
            </a:extLst>
          </p:cNvPr>
          <p:cNvCxnSpPr>
            <a:cxnSpLocks/>
          </p:cNvCxnSpPr>
          <p:nvPr/>
        </p:nvCxnSpPr>
        <p:spPr>
          <a:xfrm rot="10800000">
            <a:off x="257844" y="4286060"/>
            <a:ext cx="9144000" cy="1404000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>
            <a:extLst>
              <a:ext uri="{FF2B5EF4-FFF2-40B4-BE49-F238E27FC236}">
                <a16:creationId xmlns:a16="http://schemas.microsoft.com/office/drawing/2014/main" id="{F040D22B-BD72-410B-88FF-114C9154F9B9}"/>
              </a:ext>
            </a:extLst>
          </p:cNvPr>
          <p:cNvSpPr/>
          <p:nvPr/>
        </p:nvSpPr>
        <p:spPr>
          <a:xfrm>
            <a:off x="11759826" y="5281357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87658804-99C7-432B-9660-36179414DAFD}"/>
              </a:ext>
            </a:extLst>
          </p:cNvPr>
          <p:cNvSpPr/>
          <p:nvPr/>
        </p:nvSpPr>
        <p:spPr>
          <a:xfrm>
            <a:off x="-13992" y="3464582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B9ABFAAA-0454-450A-AE10-1E6AE43CABF2}"/>
              </a:ext>
            </a:extLst>
          </p:cNvPr>
          <p:cNvSpPr/>
          <p:nvPr/>
        </p:nvSpPr>
        <p:spPr>
          <a:xfrm>
            <a:off x="838200" y="5765236"/>
            <a:ext cx="2350179" cy="44459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7F4DE63F-F459-4F37-9412-1878338FE0ED}"/>
              </a:ext>
            </a:extLst>
          </p:cNvPr>
          <p:cNvSpPr/>
          <p:nvPr/>
        </p:nvSpPr>
        <p:spPr>
          <a:xfrm>
            <a:off x="2896073" y="5900098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B2701C62-F80F-4EE5-BBE7-2879C2E0FC6A}"/>
              </a:ext>
            </a:extLst>
          </p:cNvPr>
          <p:cNvSpPr/>
          <p:nvPr/>
        </p:nvSpPr>
        <p:spPr>
          <a:xfrm>
            <a:off x="2326642" y="3460045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54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AE72DB-1A52-4C90-BA9A-53D2C576F3D2}"/>
              </a:ext>
            </a:extLst>
          </p:cNvPr>
          <p:cNvSpPr txBox="1"/>
          <p:nvPr/>
        </p:nvSpPr>
        <p:spPr>
          <a:xfrm>
            <a:off x="312810" y="1690688"/>
            <a:ext cx="60791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針對健康狀態到長照需求狀態的機率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/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EB4CC0B9-9AB6-49AF-8C90-0CD81774C015}"/>
              </a:ext>
            </a:extLst>
          </p:cNvPr>
          <p:cNvGrpSpPr/>
          <p:nvPr/>
        </p:nvGrpSpPr>
        <p:grpSpPr>
          <a:xfrm>
            <a:off x="8197085" y="4356735"/>
            <a:ext cx="3870664" cy="2206453"/>
            <a:chOff x="6445189" y="3903960"/>
            <a:chExt cx="3870664" cy="2206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62236B04-F8FB-40CA-AC99-8488C1BE4569}"/>
                    </a:ext>
                  </a:extLst>
                </p:cNvPr>
                <p:cNvSpPr/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34D2E6EA-EAAD-47FF-BED3-F8BBBD1A3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E8D4ECB2-F86D-43D6-AE8F-5D2CABD676CA}"/>
                    </a:ext>
                  </a:extLst>
                </p:cNvPr>
                <p:cNvSpPr/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DE3C358A-BF58-47C1-B3A7-C27196CFD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0E57FCCA-8E27-4916-AF4E-21CD0F6EC227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A0556203-45A0-457A-8E56-6C4C9EA86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blipFill>
                  <a:blip r:embed="rId8"/>
                  <a:stretch>
                    <a:fillRect l="-2222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97BBA9A6-5C80-435E-87E2-3E2D8F66439F}"/>
                </a:ext>
              </a:extLst>
            </p:cNvPr>
            <p:cNvCxnSpPr>
              <a:stCxn id="7" idx="6"/>
              <a:endCxn id="8" idx="1"/>
            </p:cNvCxnSpPr>
            <p:nvPr/>
          </p:nvCxnSpPr>
          <p:spPr>
            <a:xfrm flipV="1">
              <a:off x="7057748" y="4561148"/>
              <a:ext cx="656885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BBD0EF3B-E018-4BCB-BE12-E815543C48BA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7057748" y="5153487"/>
              <a:ext cx="679079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97D991C-6167-4716-9D87-93CB1D882C49}"/>
                </a:ext>
              </a:extLst>
            </p:cNvPr>
            <p:cNvSpPr txBox="1"/>
            <p:nvPr/>
          </p:nvSpPr>
          <p:spPr>
            <a:xfrm>
              <a:off x="8558065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B0231D8-F2BF-4F4C-8814-5B89DA2E7A8E}"/>
                </a:ext>
              </a:extLst>
            </p:cNvPr>
            <p:cNvSpPr txBox="1"/>
            <p:nvPr/>
          </p:nvSpPr>
          <p:spPr>
            <a:xfrm>
              <a:off x="9361483" y="5133751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5C1ED143-1E3C-4E74-850B-CF3FCD34FB11}"/>
                    </a:ext>
                  </a:extLst>
                </p:cNvPr>
                <p:cNvSpPr/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5EEDBEC-56C5-48C3-9628-C4F13C1E5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731F5BB4-6C99-4216-AD1F-FB811661B7D6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8819E39-7750-46E9-82F4-281457D386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  <a:blipFill>
                  <a:blip r:embed="rId10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7F12630D-8736-4B91-BD5F-2A2756D4C5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5000"/>
          <a:stretch/>
        </p:blipFill>
        <p:spPr>
          <a:xfrm>
            <a:off x="471940" y="4791241"/>
            <a:ext cx="2505075" cy="99060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AB0DCDC4-1901-4AFD-A2CA-8CB3B68AB4FC}"/>
              </a:ext>
            </a:extLst>
          </p:cNvPr>
          <p:cNvGrpSpPr/>
          <p:nvPr/>
        </p:nvGrpSpPr>
        <p:grpSpPr>
          <a:xfrm>
            <a:off x="7767956" y="978509"/>
            <a:ext cx="4462843" cy="2205354"/>
            <a:chOff x="6364423" y="3903960"/>
            <a:chExt cx="4462843" cy="2205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/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blipFill>
                  <a:blip r:embed="rId12"/>
                  <a:stretch>
                    <a:fillRect l="-10833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/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blipFill>
                  <a:blip r:embed="rId13"/>
                  <a:stretch>
                    <a:fillRect l="-1778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blipFill>
                  <a:blip r:embed="rId14"/>
                  <a:stretch>
                    <a:fillRect l="-267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16CE6A5B-44A7-40F2-A552-29DA796E07FE}"/>
                </a:ext>
              </a:extLst>
            </p:cNvPr>
            <p:cNvCxnSpPr>
              <a:cxnSpLocks/>
              <a:stCxn id="19" idx="6"/>
              <a:endCxn id="20" idx="1"/>
            </p:cNvCxnSpPr>
            <p:nvPr/>
          </p:nvCxnSpPr>
          <p:spPr>
            <a:xfrm flipV="1">
              <a:off x="7057749" y="4561148"/>
              <a:ext cx="656883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A2CE59BE-9D89-4335-A57C-8CE9F09CF832}"/>
                </a:ext>
              </a:extLst>
            </p:cNvPr>
            <p:cNvCxnSpPr>
              <a:cxnSpLocks/>
              <a:stCxn id="19" idx="6"/>
              <a:endCxn id="21" idx="1"/>
            </p:cNvCxnSpPr>
            <p:nvPr/>
          </p:nvCxnSpPr>
          <p:spPr>
            <a:xfrm>
              <a:off x="7057749" y="5153487"/>
              <a:ext cx="679078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4C8BAF0-9314-411D-A548-F454C028244F}"/>
                </a:ext>
              </a:extLst>
            </p:cNvPr>
            <p:cNvSpPr txBox="1"/>
            <p:nvPr/>
          </p:nvSpPr>
          <p:spPr>
            <a:xfrm>
              <a:off x="8930928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CE5C709-223C-4865-ACF8-37E33DF32003}"/>
                </a:ext>
              </a:extLst>
            </p:cNvPr>
            <p:cNvSpPr txBox="1"/>
            <p:nvPr/>
          </p:nvSpPr>
          <p:spPr>
            <a:xfrm>
              <a:off x="9872896" y="5071148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/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68C3568-D608-4C22-A6EE-0F46597C8BBD}"/>
              </a:ext>
            </a:extLst>
          </p:cNvPr>
          <p:cNvCxnSpPr>
            <a:stCxn id="7" idx="0"/>
            <a:endCxn id="19" idx="4"/>
          </p:cNvCxnSpPr>
          <p:nvPr/>
        </p:nvCxnSpPr>
        <p:spPr>
          <a:xfrm flipH="1" flipV="1">
            <a:off x="8114619" y="2534315"/>
            <a:ext cx="388746" cy="2765667"/>
          </a:xfrm>
          <a:prstGeom prst="straightConnector1">
            <a:avLst/>
          </a:prstGeom>
          <a:ln w="38100">
            <a:solidFill>
              <a:srgbClr val="A36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/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ln w="28575">
                <a:solidFill>
                  <a:srgbClr val="A365D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  <a:ln w="28575">
                <a:solidFill>
                  <a:srgbClr val="A365D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78DE7EDD-ADF7-4955-96E9-132881A777C3}"/>
              </a:ext>
            </a:extLst>
          </p:cNvPr>
          <p:cNvSpPr/>
          <p:nvPr/>
        </p:nvSpPr>
        <p:spPr>
          <a:xfrm>
            <a:off x="369984" y="3058672"/>
            <a:ext cx="3108543" cy="46166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x+1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歲的長照需求人數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55CD432-F38A-4B23-B134-57F9749552C7}"/>
              </a:ext>
            </a:extLst>
          </p:cNvPr>
          <p:cNvSpPr/>
          <p:nvPr/>
        </p:nvSpPr>
        <p:spPr>
          <a:xfrm>
            <a:off x="369984" y="3660680"/>
            <a:ext cx="5416868" cy="46166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歲為長照需求者到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x+1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歲還生存的人數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9AE53B4-20D3-44EC-AE36-E4C8B4322330}"/>
              </a:ext>
            </a:extLst>
          </p:cNvPr>
          <p:cNvSpPr/>
          <p:nvPr/>
        </p:nvSpPr>
        <p:spPr>
          <a:xfrm>
            <a:off x="369984" y="4262688"/>
            <a:ext cx="6340197" cy="46166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歲為健康者到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x+1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歲以長照需求者生存的人數</a:t>
            </a:r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93DFB7CE-03B3-481E-A1EB-1FD91085294B}"/>
              </a:ext>
            </a:extLst>
          </p:cNvPr>
          <p:cNvSpPr/>
          <p:nvPr/>
        </p:nvSpPr>
        <p:spPr>
          <a:xfrm>
            <a:off x="6036815" y="221557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71C04042-CE1C-4CEE-B7FE-4F3E6D65D679}"/>
              </a:ext>
            </a:extLst>
          </p:cNvPr>
          <p:cNvSpPr/>
          <p:nvPr/>
        </p:nvSpPr>
        <p:spPr>
          <a:xfrm>
            <a:off x="6475303" y="4039418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79737967-4B12-47A7-A378-863D38428BB7}"/>
              </a:ext>
            </a:extLst>
          </p:cNvPr>
          <p:cNvSpPr/>
          <p:nvPr/>
        </p:nvSpPr>
        <p:spPr>
          <a:xfrm>
            <a:off x="5584884" y="346144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90EFAD66-18DB-4FFC-9C25-BCE85DEF4D40}"/>
              </a:ext>
            </a:extLst>
          </p:cNvPr>
          <p:cNvSpPr/>
          <p:nvPr/>
        </p:nvSpPr>
        <p:spPr>
          <a:xfrm>
            <a:off x="3078418" y="221557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FD05F690-268C-48FF-A1FA-A049C42FF9C5}"/>
              </a:ext>
            </a:extLst>
          </p:cNvPr>
          <p:cNvSpPr/>
          <p:nvPr/>
        </p:nvSpPr>
        <p:spPr>
          <a:xfrm>
            <a:off x="1094268" y="221557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DC2B422B-E4A6-46F0-A6B8-C1FCC6F486BA}"/>
              </a:ext>
            </a:extLst>
          </p:cNvPr>
          <p:cNvSpPr/>
          <p:nvPr/>
        </p:nvSpPr>
        <p:spPr>
          <a:xfrm>
            <a:off x="3300973" y="2865092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等於 27">
            <a:extLst>
              <a:ext uri="{FF2B5EF4-FFF2-40B4-BE49-F238E27FC236}">
                <a16:creationId xmlns:a16="http://schemas.microsoft.com/office/drawing/2014/main" id="{0EBA9D96-B5A3-4DC1-9271-24BB8511BAA9}"/>
              </a:ext>
            </a:extLst>
          </p:cNvPr>
          <p:cNvSpPr/>
          <p:nvPr/>
        </p:nvSpPr>
        <p:spPr>
          <a:xfrm>
            <a:off x="3788894" y="3135559"/>
            <a:ext cx="514905" cy="3033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加號 28">
            <a:extLst>
              <a:ext uri="{FF2B5EF4-FFF2-40B4-BE49-F238E27FC236}">
                <a16:creationId xmlns:a16="http://schemas.microsoft.com/office/drawing/2014/main" id="{238332A5-F5D4-4D52-8750-5F5E96F2F8CE}"/>
              </a:ext>
            </a:extLst>
          </p:cNvPr>
          <p:cNvSpPr/>
          <p:nvPr/>
        </p:nvSpPr>
        <p:spPr>
          <a:xfrm>
            <a:off x="6060011" y="3621193"/>
            <a:ext cx="416845" cy="4168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66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AE72DB-1A52-4C90-BA9A-53D2C576F3D2}"/>
              </a:ext>
            </a:extLst>
          </p:cNvPr>
          <p:cNvSpPr txBox="1"/>
          <p:nvPr/>
        </p:nvSpPr>
        <p:spPr>
          <a:xfrm>
            <a:off x="312810" y="1690688"/>
            <a:ext cx="60791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針對健康狀態到長照需求狀態的機率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/>
              <p:nvPr/>
            </p:nvSpPr>
            <p:spPr>
              <a:xfrm>
                <a:off x="659049" y="2472782"/>
                <a:ext cx="73238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49" y="2472782"/>
                <a:ext cx="732380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ED878A-C23B-403D-B144-A06B1822BCC8}"/>
                  </a:ext>
                </a:extLst>
              </p:cNvPr>
              <p:cNvSpPr txBox="1"/>
              <p:nvPr/>
            </p:nvSpPr>
            <p:spPr>
              <a:xfrm>
                <a:off x="969773" y="2998976"/>
                <a:ext cx="639219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ED878A-C23B-403D-B144-A06B1822B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73" y="2998976"/>
                <a:ext cx="6392198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86BFA97D-2800-40BD-9924-9D5A7659E0D3}"/>
              </a:ext>
            </a:extLst>
          </p:cNvPr>
          <p:cNvCxnSpPr/>
          <p:nvPr/>
        </p:nvCxnSpPr>
        <p:spPr>
          <a:xfrm flipV="1">
            <a:off x="698263" y="2532164"/>
            <a:ext cx="292963" cy="33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4C9957EA-0F9B-4265-B58F-CB2E5D7C9568}"/>
              </a:ext>
            </a:extLst>
          </p:cNvPr>
          <p:cNvCxnSpPr/>
          <p:nvPr/>
        </p:nvCxnSpPr>
        <p:spPr>
          <a:xfrm flipV="1">
            <a:off x="3055408" y="2552276"/>
            <a:ext cx="292963" cy="33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CEB49138-A7ED-4E6A-BC85-F5BD362DEE13}"/>
              </a:ext>
            </a:extLst>
          </p:cNvPr>
          <p:cNvCxnSpPr/>
          <p:nvPr/>
        </p:nvCxnSpPr>
        <p:spPr>
          <a:xfrm flipV="1">
            <a:off x="5119590" y="2532164"/>
            <a:ext cx="292963" cy="33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27ACAAC9-7D5D-4B45-B3E6-70F2D5CFAFAF}"/>
              </a:ext>
            </a:extLst>
          </p:cNvPr>
          <p:cNvSpPr txBox="1"/>
          <p:nvPr/>
        </p:nvSpPr>
        <p:spPr>
          <a:xfrm>
            <a:off x="659049" y="3621434"/>
            <a:ext cx="118583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43927042-DE8E-4524-B129-22964E348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17" y="3618453"/>
            <a:ext cx="4722920" cy="593332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C61E07EB-6E34-4ED6-A7F2-C1E10806B4D8}"/>
              </a:ext>
            </a:extLst>
          </p:cNvPr>
          <p:cNvSpPr txBox="1"/>
          <p:nvPr/>
        </p:nvSpPr>
        <p:spPr>
          <a:xfrm>
            <a:off x="6754237" y="3618453"/>
            <a:ext cx="92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83C586F-BA57-43E7-93AD-19492AA543FF}"/>
                  </a:ext>
                </a:extLst>
              </p:cNvPr>
              <p:cNvSpPr txBox="1"/>
              <p:nvPr/>
            </p:nvSpPr>
            <p:spPr>
              <a:xfrm>
                <a:off x="991226" y="4211785"/>
                <a:ext cx="699499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83C586F-BA57-43E7-93AD-19492AA54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26" y="4211785"/>
                <a:ext cx="6994992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9A1F6A4-9ED0-4909-A0F6-0FB3E4959887}"/>
                  </a:ext>
                </a:extLst>
              </p:cNvPr>
              <p:cNvSpPr txBox="1"/>
              <p:nvPr/>
            </p:nvSpPr>
            <p:spPr>
              <a:xfrm>
                <a:off x="991226" y="4784541"/>
                <a:ext cx="7122719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)(1−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9A1F6A4-9ED0-4909-A0F6-0FB3E4959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26" y="4784541"/>
                <a:ext cx="7122719" cy="504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2AF12F9-8DD2-43BB-91F3-08D3B2550B98}"/>
                  </a:ext>
                </a:extLst>
              </p:cNvPr>
              <p:cNvSpPr txBox="1"/>
              <p:nvPr/>
            </p:nvSpPr>
            <p:spPr>
              <a:xfrm>
                <a:off x="991226" y="5370411"/>
                <a:ext cx="4611262" cy="854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2AF12F9-8DD2-43BB-91F3-08D3B255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26" y="5370411"/>
                <a:ext cx="4611262" cy="854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72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A9FA508-D14A-4C2A-8B87-F9CF024D2B2C}"/>
                  </a:ext>
                </a:extLst>
              </p:cNvPr>
              <p:cNvSpPr/>
              <p:nvPr/>
            </p:nvSpPr>
            <p:spPr>
              <a:xfrm>
                <a:off x="918170" y="1570301"/>
                <a:ext cx="7270132" cy="906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A9FA508-D14A-4C2A-8B87-F9CF024D2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70" y="1570301"/>
                <a:ext cx="7270132" cy="9067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E9112B8-4138-459F-A42D-4F80F46190D5}"/>
                  </a:ext>
                </a:extLst>
              </p:cNvPr>
              <p:cNvSpPr txBox="1"/>
              <p:nvPr/>
            </p:nvSpPr>
            <p:spPr>
              <a:xfrm>
                <a:off x="838200" y="2809275"/>
                <a:ext cx="1789590" cy="5232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if</a:t>
                </a:r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8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E9112B8-4138-459F-A42D-4F80F461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09275"/>
                <a:ext cx="1789590" cy="523220"/>
              </a:xfrm>
              <a:prstGeom prst="rect">
                <a:avLst/>
              </a:prstGeom>
              <a:blipFill>
                <a:blip r:embed="rId3"/>
                <a:stretch>
                  <a:fillRect l="-2676" t="-8696" b="-2608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C3BCBB8-B5B0-4454-999C-A03A5C3EFF52}"/>
                  </a:ext>
                </a:extLst>
              </p:cNvPr>
              <p:cNvSpPr/>
              <p:nvPr/>
            </p:nvSpPr>
            <p:spPr>
              <a:xfrm>
                <a:off x="918170" y="3595611"/>
                <a:ext cx="7366568" cy="906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C3BCBB8-B5B0-4454-999C-A03A5C3EF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70" y="3595611"/>
                <a:ext cx="7366568" cy="906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2B5805E-8630-4F42-9F46-AFC0BC6F71D4}"/>
                  </a:ext>
                </a:extLst>
              </p:cNvPr>
              <p:cNvSpPr/>
              <p:nvPr/>
            </p:nvSpPr>
            <p:spPr>
              <a:xfrm>
                <a:off x="1429336" y="4617748"/>
                <a:ext cx="2974340" cy="903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2B5805E-8630-4F42-9F46-AFC0BC6F7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36" y="4617748"/>
                <a:ext cx="2974340" cy="903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>
            <a:extLst>
              <a:ext uri="{FF2B5EF4-FFF2-40B4-BE49-F238E27FC236}">
                <a16:creationId xmlns:a16="http://schemas.microsoft.com/office/drawing/2014/main" id="{0CEA0726-3A95-4471-80A0-4116927E3C09}"/>
              </a:ext>
            </a:extLst>
          </p:cNvPr>
          <p:cNvSpPr/>
          <p:nvPr/>
        </p:nvSpPr>
        <p:spPr>
          <a:xfrm>
            <a:off x="6409678" y="4048972"/>
            <a:ext cx="435006" cy="453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80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7B624F4-A321-4725-960D-803843372FBB}"/>
                  </a:ext>
                </a:extLst>
              </p:cNvPr>
              <p:cNvSpPr/>
              <p:nvPr/>
            </p:nvSpPr>
            <p:spPr>
              <a:xfrm>
                <a:off x="1436092" y="3405768"/>
                <a:ext cx="56646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7B624F4-A321-4725-960D-803843372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92" y="3405768"/>
                <a:ext cx="5664628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>
            <a:extLst>
              <a:ext uri="{FF2B5EF4-FFF2-40B4-BE49-F238E27FC236}">
                <a16:creationId xmlns:a16="http://schemas.microsoft.com/office/drawing/2014/main" id="{42B9CB3E-2540-43F7-9494-9BB912D28CF6}"/>
              </a:ext>
            </a:extLst>
          </p:cNvPr>
          <p:cNvGrpSpPr/>
          <p:nvPr/>
        </p:nvGrpSpPr>
        <p:grpSpPr>
          <a:xfrm>
            <a:off x="8318995" y="1523465"/>
            <a:ext cx="3758214" cy="1393794"/>
            <a:chOff x="8433786" y="3719744"/>
            <a:chExt cx="3758214" cy="1393794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14E1611B-56EB-4AC0-804D-F79849DBD9E5}"/>
                </a:ext>
              </a:extLst>
            </p:cNvPr>
            <p:cNvGrpSpPr/>
            <p:nvPr/>
          </p:nvGrpSpPr>
          <p:grpSpPr>
            <a:xfrm>
              <a:off x="8519490" y="3800388"/>
              <a:ext cx="3584828" cy="1235787"/>
              <a:chOff x="8519490" y="3800388"/>
              <a:chExt cx="3584828" cy="12357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35BEC04D-6498-43E8-B01B-F9CF2ED6FB94}"/>
                      </a:ext>
                    </a:extLst>
                  </p:cNvPr>
                  <p:cNvSpPr txBox="1"/>
                  <p:nvPr/>
                </p:nvSpPr>
                <p:spPr>
                  <a:xfrm>
                    <a:off x="8519490" y="3800388"/>
                    <a:ext cx="3584828" cy="71256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35BEC04D-6498-43E8-B01B-F9CF2ED6FB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9490" y="3800388"/>
                    <a:ext cx="3584828" cy="7125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15B8853-D1D9-49AC-B4EE-8D13757CB9C9}"/>
                  </a:ext>
                </a:extLst>
              </p:cNvPr>
              <p:cNvSpPr txBox="1"/>
              <p:nvPr/>
            </p:nvSpPr>
            <p:spPr>
              <a:xfrm>
                <a:off x="10038975" y="4512955"/>
                <a:ext cx="9235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代入</a:t>
                </a: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2C557AB-DF3A-478B-9B07-8F0E4B7801C1}"/>
                </a:ext>
              </a:extLst>
            </p:cNvPr>
            <p:cNvSpPr/>
            <p:nvPr/>
          </p:nvSpPr>
          <p:spPr>
            <a:xfrm>
              <a:off x="8433786" y="3719744"/>
              <a:ext cx="3758214" cy="13937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A9FA508-D14A-4C2A-8B87-F9CF024D2B2C}"/>
                  </a:ext>
                </a:extLst>
              </p:cNvPr>
              <p:cNvSpPr/>
              <p:nvPr/>
            </p:nvSpPr>
            <p:spPr>
              <a:xfrm>
                <a:off x="918170" y="1854385"/>
                <a:ext cx="7270132" cy="906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A9FA508-D14A-4C2A-8B87-F9CF024D2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70" y="1854385"/>
                <a:ext cx="7270132" cy="906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E9112B8-4138-459F-A42D-4F80F46190D5}"/>
                  </a:ext>
                </a:extLst>
              </p:cNvPr>
              <p:cNvSpPr txBox="1"/>
              <p:nvPr/>
            </p:nvSpPr>
            <p:spPr>
              <a:xfrm>
                <a:off x="838200" y="1353339"/>
                <a:ext cx="1789590" cy="5232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if</a:t>
                </a:r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≠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8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E9112B8-4138-459F-A42D-4F80F461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53339"/>
                <a:ext cx="1789590" cy="523220"/>
              </a:xfrm>
              <a:prstGeom prst="rect">
                <a:avLst/>
              </a:prstGeom>
              <a:blipFill>
                <a:blip r:embed="rId5"/>
                <a:stretch>
                  <a:fillRect l="-2676" t="-7609" b="-2608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363BA3E-DB95-454D-9D54-9FB86BF4BDC8}"/>
                  </a:ext>
                </a:extLst>
              </p:cNvPr>
              <p:cNvSpPr/>
              <p:nvPr/>
            </p:nvSpPr>
            <p:spPr>
              <a:xfrm>
                <a:off x="1369009" y="2913326"/>
                <a:ext cx="55063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363BA3E-DB95-454D-9D54-9FB86BF4B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09" y="2913326"/>
                <a:ext cx="550631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03BD7106-02CB-4E1F-B2D7-E8FDC45E8998}"/>
              </a:ext>
            </a:extLst>
          </p:cNvPr>
          <p:cNvSpPr txBox="1"/>
          <p:nvPr/>
        </p:nvSpPr>
        <p:spPr>
          <a:xfrm>
            <a:off x="289325" y="2882549"/>
            <a:ext cx="109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分母：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986EBB6-081F-4228-891B-52EF0CA01B81}"/>
              </a:ext>
            </a:extLst>
          </p:cNvPr>
          <p:cNvCxnSpPr/>
          <p:nvPr/>
        </p:nvCxnSpPr>
        <p:spPr>
          <a:xfrm>
            <a:off x="1553590" y="3330601"/>
            <a:ext cx="1322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8E35F507-A45D-4255-A608-B9D2311E258B}"/>
              </a:ext>
            </a:extLst>
          </p:cNvPr>
          <p:cNvCxnSpPr/>
          <p:nvPr/>
        </p:nvCxnSpPr>
        <p:spPr>
          <a:xfrm>
            <a:off x="4409240" y="3333555"/>
            <a:ext cx="16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7A7B03A-3021-4E65-A714-768FA9DA5283}"/>
              </a:ext>
            </a:extLst>
          </p:cNvPr>
          <p:cNvCxnSpPr/>
          <p:nvPr/>
        </p:nvCxnSpPr>
        <p:spPr>
          <a:xfrm>
            <a:off x="3229987" y="3330601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6AA6E7A-4B9A-4B4F-8646-9520F750CA44}"/>
              </a:ext>
            </a:extLst>
          </p:cNvPr>
          <p:cNvCxnSpPr/>
          <p:nvPr/>
        </p:nvCxnSpPr>
        <p:spPr>
          <a:xfrm>
            <a:off x="3608769" y="3846708"/>
            <a:ext cx="2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90FDFCF-77B7-4FCF-A1D3-2BBAE02185B9}"/>
                  </a:ext>
                </a:extLst>
              </p:cNvPr>
              <p:cNvSpPr/>
              <p:nvPr/>
            </p:nvSpPr>
            <p:spPr>
              <a:xfrm>
                <a:off x="1436092" y="3975262"/>
                <a:ext cx="8759642" cy="947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90FDFCF-77B7-4FCF-A1D3-2BBAE0218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92" y="3975262"/>
                <a:ext cx="8759642" cy="9472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891FF769-E572-47FE-86AE-B8DB326CBD35}"/>
              </a:ext>
            </a:extLst>
          </p:cNvPr>
          <p:cNvCxnSpPr>
            <a:cxnSpLocks/>
          </p:cNvCxnSpPr>
          <p:nvPr/>
        </p:nvCxnSpPr>
        <p:spPr>
          <a:xfrm flipV="1">
            <a:off x="3621024" y="4388605"/>
            <a:ext cx="871075" cy="236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5CAF52E4-4D20-4E2A-B7C3-D7F1BDC4DC07}"/>
              </a:ext>
            </a:extLst>
          </p:cNvPr>
          <p:cNvCxnSpPr>
            <a:cxnSpLocks/>
          </p:cNvCxnSpPr>
          <p:nvPr/>
        </p:nvCxnSpPr>
        <p:spPr>
          <a:xfrm flipV="1">
            <a:off x="6439787" y="4589145"/>
            <a:ext cx="871075" cy="236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E7E7B38-A2C6-4E55-8E68-29EFECF2AF44}"/>
                  </a:ext>
                </a:extLst>
              </p:cNvPr>
              <p:cNvSpPr/>
              <p:nvPr/>
            </p:nvSpPr>
            <p:spPr>
              <a:xfrm>
                <a:off x="1436092" y="5051390"/>
                <a:ext cx="10762177" cy="947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)+(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E7E7B38-A2C6-4E55-8E68-29EFECF2A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92" y="5051390"/>
                <a:ext cx="10762177" cy="947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>
            <a:extLst>
              <a:ext uri="{FF2B5EF4-FFF2-40B4-BE49-F238E27FC236}">
                <a16:creationId xmlns:a16="http://schemas.microsoft.com/office/drawing/2014/main" id="{AD82063C-46E4-4E9A-9EE7-09AF4C4B7CE9}"/>
              </a:ext>
            </a:extLst>
          </p:cNvPr>
          <p:cNvSpPr/>
          <p:nvPr/>
        </p:nvSpPr>
        <p:spPr>
          <a:xfrm>
            <a:off x="7640587" y="5646692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EC20CA40-216E-470E-A91D-540F0E323410}"/>
              </a:ext>
            </a:extLst>
          </p:cNvPr>
          <p:cNvSpPr/>
          <p:nvPr/>
        </p:nvSpPr>
        <p:spPr>
          <a:xfrm>
            <a:off x="1436092" y="5072709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E9F8B3A-6DC8-4C7E-874D-B1600E3B6541}"/>
                  </a:ext>
                </a:extLst>
              </p:cNvPr>
              <p:cNvSpPr/>
              <p:nvPr/>
            </p:nvSpPr>
            <p:spPr>
              <a:xfrm>
                <a:off x="1023955" y="5998637"/>
                <a:ext cx="2178738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E9F8B3A-6DC8-4C7E-874D-B1600E3B6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55" y="5998637"/>
                <a:ext cx="2178738" cy="537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橢圓 28">
            <a:extLst>
              <a:ext uri="{FF2B5EF4-FFF2-40B4-BE49-F238E27FC236}">
                <a16:creationId xmlns:a16="http://schemas.microsoft.com/office/drawing/2014/main" id="{D8F31937-D0B9-4794-990B-B83EC0C42B97}"/>
              </a:ext>
            </a:extLst>
          </p:cNvPr>
          <p:cNvSpPr/>
          <p:nvPr/>
        </p:nvSpPr>
        <p:spPr>
          <a:xfrm>
            <a:off x="3080549" y="613666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48E280A4-B6A1-432C-A332-EC4B2BF4854F}"/>
              </a:ext>
            </a:extLst>
          </p:cNvPr>
          <p:cNvSpPr/>
          <p:nvPr/>
        </p:nvSpPr>
        <p:spPr>
          <a:xfrm>
            <a:off x="740616" y="6133625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47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B0BC222-115A-4DF8-9544-A462CF401F32}"/>
                  </a:ext>
                </a:extLst>
              </p:cNvPr>
              <p:cNvSpPr/>
              <p:nvPr/>
            </p:nvSpPr>
            <p:spPr>
              <a:xfrm>
                <a:off x="1003039" y="4988066"/>
                <a:ext cx="87091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B0BC222-115A-4DF8-9544-A462CF401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39" y="4988066"/>
                <a:ext cx="8709132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E7A911E-3879-42E4-AE74-E0A6EFFD3FDB}"/>
                  </a:ext>
                </a:extLst>
              </p:cNvPr>
              <p:cNvSpPr/>
              <p:nvPr/>
            </p:nvSpPr>
            <p:spPr>
              <a:xfrm>
                <a:off x="22935" y="1589088"/>
                <a:ext cx="12105750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)+(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)[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]+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}</m:t>
                      </m:r>
                      <m:sSubSup>
                        <m:sSubSup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E7A911E-3879-42E4-AE74-E0A6EFFD3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" y="1589088"/>
                <a:ext cx="12105750" cy="474489"/>
              </a:xfrm>
              <a:prstGeom prst="rect">
                <a:avLst/>
              </a:prstGeom>
              <a:blipFill>
                <a:blip r:embed="rId3"/>
                <a:stretch>
                  <a:fillRect l="-352"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0C0B1D-5199-420A-BE0E-8BE3C9488B19}"/>
                  </a:ext>
                </a:extLst>
              </p:cNvPr>
              <p:cNvSpPr txBox="1"/>
              <p:nvPr/>
            </p:nvSpPr>
            <p:spPr>
              <a:xfrm>
                <a:off x="154620" y="2303250"/>
                <a:ext cx="1203663" cy="53713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sz="280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𝑖𝑖</m:t>
                            </m:r>
                          </m:sup>
                        </m:sSub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)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8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0C0B1D-5199-420A-BE0E-8BE3C948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0" y="2303250"/>
                <a:ext cx="1203663" cy="537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橢圓 6">
            <a:extLst>
              <a:ext uri="{FF2B5EF4-FFF2-40B4-BE49-F238E27FC236}">
                <a16:creationId xmlns:a16="http://schemas.microsoft.com/office/drawing/2014/main" id="{F4178F39-E959-4D95-A74C-FCAED4A4EF73}"/>
              </a:ext>
            </a:extLst>
          </p:cNvPr>
          <p:cNvSpPr>
            <a:spLocks/>
          </p:cNvSpPr>
          <p:nvPr/>
        </p:nvSpPr>
        <p:spPr>
          <a:xfrm>
            <a:off x="2325949" y="1622145"/>
            <a:ext cx="408373" cy="4083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059A0C5-FC7C-446A-BF79-3AE8C43E8FB6}"/>
              </a:ext>
            </a:extLst>
          </p:cNvPr>
          <p:cNvSpPr>
            <a:spLocks/>
          </p:cNvSpPr>
          <p:nvPr/>
        </p:nvSpPr>
        <p:spPr>
          <a:xfrm>
            <a:off x="7023130" y="1622145"/>
            <a:ext cx="408373" cy="4083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06124B44-045E-43A6-A214-320A992974C9}"/>
              </a:ext>
            </a:extLst>
          </p:cNvPr>
          <p:cNvSpPr>
            <a:spLocks/>
          </p:cNvSpPr>
          <p:nvPr/>
        </p:nvSpPr>
        <p:spPr>
          <a:xfrm>
            <a:off x="8984278" y="1622144"/>
            <a:ext cx="408373" cy="4083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89AA188-8038-405A-932D-AAB54DCAB992}"/>
              </a:ext>
            </a:extLst>
          </p:cNvPr>
          <p:cNvCxnSpPr/>
          <p:nvPr/>
        </p:nvCxnSpPr>
        <p:spPr>
          <a:xfrm>
            <a:off x="9596761" y="2036943"/>
            <a:ext cx="2752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19B23E4-7DA9-4E04-BCCD-BDE600CA67C0}"/>
                  </a:ext>
                </a:extLst>
              </p:cNvPr>
              <p:cNvSpPr/>
              <p:nvPr/>
            </p:nvSpPr>
            <p:spPr>
              <a:xfrm>
                <a:off x="1372106" y="2408174"/>
                <a:ext cx="100001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19B23E4-7DA9-4E04-BCCD-BDE600CA6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06" y="2408174"/>
                <a:ext cx="10000186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0222D63-19B3-45BE-BB72-3C831AFDC56A}"/>
              </a:ext>
            </a:extLst>
          </p:cNvPr>
          <p:cNvCxnSpPr/>
          <p:nvPr/>
        </p:nvCxnSpPr>
        <p:spPr>
          <a:xfrm flipV="1">
            <a:off x="8794697" y="2470330"/>
            <a:ext cx="292963" cy="33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0EF73199-DD11-469C-AB34-EAED03EC7C8B}"/>
              </a:ext>
            </a:extLst>
          </p:cNvPr>
          <p:cNvCxnSpPr/>
          <p:nvPr/>
        </p:nvCxnSpPr>
        <p:spPr>
          <a:xfrm flipV="1">
            <a:off x="10673412" y="2470330"/>
            <a:ext cx="292963" cy="33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C020C62-6E90-4E03-931A-873CCD286C9B}"/>
                  </a:ext>
                </a:extLst>
              </p:cNvPr>
              <p:cNvSpPr/>
              <p:nvPr/>
            </p:nvSpPr>
            <p:spPr>
              <a:xfrm>
                <a:off x="1372106" y="2926498"/>
                <a:ext cx="94477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C020C62-6E90-4E03-931A-873CCD286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06" y="2926498"/>
                <a:ext cx="9447788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2A3A5CB-0C5F-4AFB-8780-CE887493028D}"/>
                  </a:ext>
                </a:extLst>
              </p:cNvPr>
              <p:cNvSpPr/>
              <p:nvPr/>
            </p:nvSpPr>
            <p:spPr>
              <a:xfrm>
                <a:off x="1372106" y="3414797"/>
                <a:ext cx="32531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2A3A5CB-0C5F-4AFB-8780-CE8874930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06" y="3414797"/>
                <a:ext cx="3253160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CE1B5E6-AA6F-4B6D-9DEE-17B81B723EF5}"/>
                  </a:ext>
                </a:extLst>
              </p:cNvPr>
              <p:cNvSpPr txBox="1"/>
              <p:nvPr/>
            </p:nvSpPr>
            <p:spPr>
              <a:xfrm>
                <a:off x="154619" y="3911047"/>
                <a:ext cx="683581" cy="537135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</m:oMath>
                </a14:m>
                <a:endParaRPr lang="en-US" altLang="zh-TW" sz="28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CE1B5E6-AA6F-4B6D-9DEE-17B81B72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9" y="3911047"/>
                <a:ext cx="683581" cy="537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B4AE7BC-6426-4BF8-B42D-6BB21A6B8E77}"/>
              </a:ext>
            </a:extLst>
          </p:cNvPr>
          <p:cNvCxnSpPr/>
          <p:nvPr/>
        </p:nvCxnSpPr>
        <p:spPr>
          <a:xfrm>
            <a:off x="9596761" y="2042376"/>
            <a:ext cx="27520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58C2119-104A-4D9E-BF5F-722294A6FBD5}"/>
              </a:ext>
            </a:extLst>
          </p:cNvPr>
          <p:cNvCxnSpPr/>
          <p:nvPr/>
        </p:nvCxnSpPr>
        <p:spPr>
          <a:xfrm>
            <a:off x="11186604" y="2063577"/>
            <a:ext cx="27520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5E11080-4B45-4C2D-8E55-B063427C959C}"/>
                  </a:ext>
                </a:extLst>
              </p:cNvPr>
              <p:cNvSpPr/>
              <p:nvPr/>
            </p:nvSpPr>
            <p:spPr>
              <a:xfrm>
                <a:off x="1003040" y="4100196"/>
                <a:ext cx="7386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5E11080-4B45-4C2D-8E55-B063427C9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40" y="4100196"/>
                <a:ext cx="7386358" cy="461665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F24187F-C4F7-4ABE-BEC6-3C36956EC8C5}"/>
                  </a:ext>
                </a:extLst>
              </p:cNvPr>
              <p:cNvSpPr/>
              <p:nvPr/>
            </p:nvSpPr>
            <p:spPr>
              <a:xfrm>
                <a:off x="1003039" y="4515717"/>
                <a:ext cx="87091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F24187F-C4F7-4ABE-BEC6-3C36956EC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39" y="4515717"/>
                <a:ext cx="8709132" cy="461665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F10449D3-01CC-4503-9797-663C86C1B109}"/>
              </a:ext>
            </a:extLst>
          </p:cNvPr>
          <p:cNvCxnSpPr/>
          <p:nvPr/>
        </p:nvCxnSpPr>
        <p:spPr>
          <a:xfrm flipV="1">
            <a:off x="2179467" y="4618520"/>
            <a:ext cx="292963" cy="33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C56D32F-0224-4233-843E-CE5E6588FA5A}"/>
              </a:ext>
            </a:extLst>
          </p:cNvPr>
          <p:cNvCxnSpPr/>
          <p:nvPr/>
        </p:nvCxnSpPr>
        <p:spPr>
          <a:xfrm flipV="1">
            <a:off x="7249509" y="4597968"/>
            <a:ext cx="292963" cy="337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DE9720A3-7B3A-44E8-9070-B7C6481F3FCB}"/>
              </a:ext>
            </a:extLst>
          </p:cNvPr>
          <p:cNvCxnSpPr/>
          <p:nvPr/>
        </p:nvCxnSpPr>
        <p:spPr>
          <a:xfrm>
            <a:off x="6214369" y="4953075"/>
            <a:ext cx="612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34DA3F18-A878-429A-A3AF-35D453A20B11}"/>
              </a:ext>
            </a:extLst>
          </p:cNvPr>
          <p:cNvCxnSpPr/>
          <p:nvPr/>
        </p:nvCxnSpPr>
        <p:spPr>
          <a:xfrm>
            <a:off x="8760666" y="4953075"/>
            <a:ext cx="612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60175EEB-BD18-49CD-9CB8-01E1ED501CD9}"/>
              </a:ext>
            </a:extLst>
          </p:cNvPr>
          <p:cNvCxnSpPr/>
          <p:nvPr/>
        </p:nvCxnSpPr>
        <p:spPr>
          <a:xfrm>
            <a:off x="4625265" y="5449731"/>
            <a:ext cx="14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B5F5E68-13FF-4B03-9004-03FCAC704629}"/>
              </a:ext>
            </a:extLst>
          </p:cNvPr>
          <p:cNvSpPr txBox="1"/>
          <p:nvPr/>
        </p:nvSpPr>
        <p:spPr>
          <a:xfrm>
            <a:off x="154619" y="5518844"/>
            <a:ext cx="118583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常數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9176B6F-4E8E-4756-9421-ED4CBA9F8F34}"/>
              </a:ext>
            </a:extLst>
          </p:cNvPr>
          <p:cNvCxnSpPr/>
          <p:nvPr/>
        </p:nvCxnSpPr>
        <p:spPr>
          <a:xfrm>
            <a:off x="11579441" y="2064392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B3F70CF-DE9D-47A3-9A07-204E92DCAB0A}"/>
                  </a:ext>
                </a:extLst>
              </p:cNvPr>
              <p:cNvSpPr/>
              <p:nvPr/>
            </p:nvSpPr>
            <p:spPr>
              <a:xfrm>
                <a:off x="1532205" y="5545768"/>
                <a:ext cx="7937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B3F70CF-DE9D-47A3-9A07-204E92DCA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05" y="5545768"/>
                <a:ext cx="793743" cy="461665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C5FE23E-FC44-4775-8777-F9065305B362}"/>
                  </a:ext>
                </a:extLst>
              </p:cNvPr>
              <p:cNvSpPr/>
              <p:nvPr/>
            </p:nvSpPr>
            <p:spPr>
              <a:xfrm>
                <a:off x="38839" y="6104733"/>
                <a:ext cx="12114321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=0</m:t>
                      </m:r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C5FE23E-FC44-4775-8777-F9065305B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" y="6104733"/>
                <a:ext cx="12114321" cy="5821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  <p:bldP spid="15" grpId="0"/>
      <p:bldP spid="16" grpId="0"/>
      <p:bldP spid="20" grpId="0"/>
      <p:bldP spid="21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37A8B27-698B-4EF9-BE30-C4F93FA5B323}"/>
                  </a:ext>
                </a:extLst>
              </p:cNvPr>
              <p:cNvSpPr/>
              <p:nvPr/>
            </p:nvSpPr>
            <p:spPr>
              <a:xfrm>
                <a:off x="38839" y="1710280"/>
                <a:ext cx="12114321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=0</m:t>
                      </m:r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37A8B27-698B-4EF9-BE30-C4F93FA5B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" y="1710280"/>
                <a:ext cx="12114321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15A3C82-5128-4E32-A83D-2DCD7296542E}"/>
                  </a:ext>
                </a:extLst>
              </p:cNvPr>
              <p:cNvSpPr txBox="1"/>
              <p:nvPr/>
            </p:nvSpPr>
            <p:spPr>
              <a:xfrm>
                <a:off x="154618" y="2446232"/>
                <a:ext cx="4044519" cy="53713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解一元二次 求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</m:oMath>
                </a14:m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估計值</a:t>
                </a:r>
                <a:endParaRPr lang="en-US" altLang="zh-TW" sz="28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15A3C82-5128-4E32-A83D-2DCD7296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8" y="2446232"/>
                <a:ext cx="4044519" cy="537135"/>
              </a:xfrm>
              <a:prstGeom prst="rect">
                <a:avLst/>
              </a:prstGeom>
              <a:blipFill>
                <a:blip r:embed="rId3"/>
                <a:stretch>
                  <a:fillRect l="-448" t="-4255" r="-448" b="-2659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43F10C-9A3D-4E65-8AEB-CEE9B3E65575}"/>
                  </a:ext>
                </a:extLst>
              </p:cNvPr>
              <p:cNvSpPr txBox="1"/>
              <p:nvPr/>
            </p:nvSpPr>
            <p:spPr>
              <a:xfrm>
                <a:off x="4379925" y="2446231"/>
                <a:ext cx="3432148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</m:oMath>
                </a14:m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必須落在</a:t>
                </a:r>
                <a:r>
                  <a:rPr lang="en-US" altLang="zh-TW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(0,1)</a:t>
                </a:r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區間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43F10C-9A3D-4E65-8AEB-CEE9B3E65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25" y="2446231"/>
                <a:ext cx="3432148" cy="537135"/>
              </a:xfrm>
              <a:prstGeom prst="rect">
                <a:avLst/>
              </a:prstGeom>
              <a:blipFill>
                <a:blip r:embed="rId4"/>
                <a:stretch>
                  <a:fillRect t="-7955" r="-2305" b="-3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B2355612-489C-4317-9E33-2C738A29BA77}"/>
              </a:ext>
            </a:extLst>
          </p:cNvPr>
          <p:cNvSpPr txBox="1"/>
          <p:nvPr/>
        </p:nvSpPr>
        <p:spPr>
          <a:xfrm>
            <a:off x="1388150" y="3010000"/>
            <a:ext cx="865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也就是說在解一元二次時，只能有一個根落在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0~1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之間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330ED5-7733-49E1-96BC-2DA706F4A56B}"/>
              </a:ext>
            </a:extLst>
          </p:cNvPr>
          <p:cNvSpPr txBox="1"/>
          <p:nvPr/>
        </p:nvSpPr>
        <p:spPr>
          <a:xfrm>
            <a:off x="1388150" y="3533220"/>
            <a:ext cx="92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其中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F2A3E75-C456-4160-AA4F-CCB1BDBB509B}"/>
              </a:ext>
            </a:extLst>
          </p:cNvPr>
          <p:cNvSpPr/>
          <p:nvPr/>
        </p:nvSpPr>
        <p:spPr>
          <a:xfrm>
            <a:off x="1313893" y="150767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D2CA413-80DB-4E59-9B09-C83C6FFFE9AF}"/>
              </a:ext>
            </a:extLst>
          </p:cNvPr>
          <p:cNvSpPr/>
          <p:nvPr/>
        </p:nvSpPr>
        <p:spPr>
          <a:xfrm>
            <a:off x="7130247" y="150767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5086FDF4-EC05-416C-B73F-234F64C5F154}"/>
              </a:ext>
            </a:extLst>
          </p:cNvPr>
          <p:cNvSpPr/>
          <p:nvPr/>
        </p:nvSpPr>
        <p:spPr>
          <a:xfrm>
            <a:off x="10771571" y="150767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8D0C95-DE8B-4E5D-B315-BC67C359AFC4}"/>
                  </a:ext>
                </a:extLst>
              </p:cNvPr>
              <p:cNvSpPr txBox="1"/>
              <p:nvPr/>
            </p:nvSpPr>
            <p:spPr>
              <a:xfrm>
                <a:off x="2302856" y="3610164"/>
                <a:ext cx="284744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𝑖𝑖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8D0C95-DE8B-4E5D-B315-BC67C359A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856" y="3610164"/>
                <a:ext cx="2847446" cy="381258"/>
              </a:xfrm>
              <a:prstGeom prst="rect">
                <a:avLst/>
              </a:prstGeom>
              <a:blipFill>
                <a:blip r:embed="rId5"/>
                <a:stretch>
                  <a:fillRect l="-2141" t="-1587" r="-6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5EAB690A-8965-4D9D-98EF-9723FF544198}"/>
              </a:ext>
            </a:extLst>
          </p:cNvPr>
          <p:cNvSpPr txBox="1"/>
          <p:nvPr/>
        </p:nvSpPr>
        <p:spPr>
          <a:xfrm>
            <a:off x="5154793" y="3533220"/>
            <a:ext cx="269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滿足以下條件：</a:t>
            </a: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479DC8B-4864-458B-94AA-F8D72B84B0C1}"/>
              </a:ext>
            </a:extLst>
          </p:cNvPr>
          <p:cNvSpPr/>
          <p:nvPr/>
        </p:nvSpPr>
        <p:spPr>
          <a:xfrm>
            <a:off x="1494835" y="4056440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90EFA5C-C2B4-47CA-BDBE-866CEB2E7304}"/>
                  </a:ext>
                </a:extLst>
              </p:cNvPr>
              <p:cNvSpPr/>
              <p:nvPr/>
            </p:nvSpPr>
            <p:spPr>
              <a:xfrm>
                <a:off x="2039096" y="4056440"/>
                <a:ext cx="247074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0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90EFA5C-C2B4-47CA-BDBE-866CEB2E7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6" y="4056440"/>
                <a:ext cx="2470741" cy="473591"/>
              </a:xfrm>
              <a:prstGeom prst="rect">
                <a:avLst/>
              </a:prstGeom>
              <a:blipFill>
                <a:blip r:embed="rId6"/>
                <a:stretch>
                  <a:fillRect l="-739" t="-8974" b="-2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>
            <a:extLst>
              <a:ext uri="{FF2B5EF4-FFF2-40B4-BE49-F238E27FC236}">
                <a16:creationId xmlns:a16="http://schemas.microsoft.com/office/drawing/2014/main" id="{548DAD6F-79A8-4FDC-82A9-0F95B1DA2015}"/>
              </a:ext>
            </a:extLst>
          </p:cNvPr>
          <p:cNvSpPr/>
          <p:nvPr/>
        </p:nvSpPr>
        <p:spPr>
          <a:xfrm>
            <a:off x="1494835" y="4631597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8A7D7D6-FFD4-4A36-8120-790D633D6096}"/>
                  </a:ext>
                </a:extLst>
              </p:cNvPr>
              <p:cNvSpPr/>
              <p:nvPr/>
            </p:nvSpPr>
            <p:spPr>
              <a:xfrm>
                <a:off x="2039095" y="4518235"/>
                <a:ext cx="7046866" cy="652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為極值時，也就是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=2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𝑎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=0</m:t>
                    </m:r>
                    <m:groupChr>
                      <m:groupChrPr>
                        <m:chr m:val="⇒"/>
                        <m:pos m:val="top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groupChrPr>
                      <m:e/>
                    </m:groupCh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𝑏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時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8A7D7D6-FFD4-4A36-8120-790D633D6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5" y="4518235"/>
                <a:ext cx="7046866" cy="652807"/>
              </a:xfrm>
              <a:prstGeom prst="rect">
                <a:avLst/>
              </a:prstGeom>
              <a:blipFill>
                <a:blip r:embed="rId7"/>
                <a:stretch>
                  <a:fillRect r="-433" b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565CB63-C638-446F-AF63-0D715E8B01BF}"/>
                  </a:ext>
                </a:extLst>
              </p:cNvPr>
              <p:cNvSpPr/>
              <p:nvPr/>
            </p:nvSpPr>
            <p:spPr>
              <a:xfrm>
                <a:off x="2039094" y="5053381"/>
                <a:ext cx="6461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&lt;0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∵0&lt;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565CB63-C638-446F-AF63-0D715E8B0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4" y="5053381"/>
                <a:ext cx="6461449" cy="461665"/>
              </a:xfrm>
              <a:prstGeom prst="rect">
                <a:avLst/>
              </a:prstGeom>
              <a:blipFill>
                <a:blip r:embed="rId8"/>
                <a:stretch>
                  <a:fillRect l="-1415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3F340F0-5576-4A99-AE00-4286B876D1BA}"/>
                  </a:ext>
                </a:extLst>
              </p:cNvPr>
              <p:cNvSpPr/>
              <p:nvPr/>
            </p:nvSpPr>
            <p:spPr>
              <a:xfrm>
                <a:off x="2039093" y="5475355"/>
                <a:ext cx="3653308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TW" altLang="en-US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為極大值時，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</m:oMath>
                </a14:m>
                <a:r>
                  <a:rPr lang="zh-TW" altLang="en-US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要大於</a:t>
                </a:r>
                <a:r>
                  <a:rPr lang="en-US" altLang="zh-TW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0</a:t>
                </a:r>
                <a:endParaRPr lang="zh-TW" altLang="en-US" sz="2400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3F340F0-5576-4A99-AE00-4286B876D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3" y="5475355"/>
                <a:ext cx="3653308" cy="473591"/>
              </a:xfrm>
              <a:prstGeom prst="rect">
                <a:avLst/>
              </a:prstGeom>
              <a:blipFill>
                <a:blip r:embed="rId9"/>
                <a:stretch>
                  <a:fillRect l="-500" t="-8974" r="-1667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>
            <a:extLst>
              <a:ext uri="{FF2B5EF4-FFF2-40B4-BE49-F238E27FC236}">
                <a16:creationId xmlns:a16="http://schemas.microsoft.com/office/drawing/2014/main" id="{17AC6E7C-67E7-4E47-BCD7-D40B26E0E55C}"/>
              </a:ext>
            </a:extLst>
          </p:cNvPr>
          <p:cNvSpPr/>
          <p:nvPr/>
        </p:nvSpPr>
        <p:spPr>
          <a:xfrm>
            <a:off x="1494835" y="5938751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F583B49-0A40-4499-BE03-4282FB8AE748}"/>
                  </a:ext>
                </a:extLst>
              </p:cNvPr>
              <p:cNvSpPr/>
              <p:nvPr/>
            </p:nvSpPr>
            <p:spPr>
              <a:xfrm>
                <a:off x="2039092" y="5919261"/>
                <a:ext cx="247074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=1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F583B49-0A40-4499-BE03-4282FB8AE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2" y="5919261"/>
                <a:ext cx="2470741" cy="473591"/>
              </a:xfrm>
              <a:prstGeom prst="rect">
                <a:avLst/>
              </a:prstGeom>
              <a:blipFill>
                <a:blip r:embed="rId10"/>
                <a:stretch>
                  <a:fillRect l="-739" t="-8974" b="-2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89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30E5950C-1EE2-45D6-B734-AED2D2540471}"/>
              </a:ext>
            </a:extLst>
          </p:cNvPr>
          <p:cNvSpPr/>
          <p:nvPr/>
        </p:nvSpPr>
        <p:spPr>
          <a:xfrm>
            <a:off x="1494835" y="2556109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0273C81-E5C3-4352-89BC-266698938FB9}"/>
                  </a:ext>
                </a:extLst>
              </p:cNvPr>
              <p:cNvSpPr/>
              <p:nvPr/>
            </p:nvSpPr>
            <p:spPr>
              <a:xfrm>
                <a:off x="2039096" y="2556109"/>
                <a:ext cx="247074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0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0273C81-E5C3-4352-89BC-266698938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6" y="2556109"/>
                <a:ext cx="2470741" cy="473591"/>
              </a:xfrm>
              <a:prstGeom prst="rect">
                <a:avLst/>
              </a:prstGeom>
              <a:blipFill>
                <a:blip r:embed="rId2"/>
                <a:stretch>
                  <a:fillRect l="-739" t="-8974" b="-2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/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B8F0A30-826E-4906-9603-600281EB8F63}"/>
                  </a:ext>
                </a:extLst>
              </p:cNvPr>
              <p:cNvSpPr/>
              <p:nvPr/>
            </p:nvSpPr>
            <p:spPr>
              <a:xfrm>
                <a:off x="2039096" y="3192204"/>
                <a:ext cx="3147144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0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代入，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</m:sSub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B8F0A30-826E-4906-9603-600281EB8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6" y="3192204"/>
                <a:ext cx="3147144" cy="473591"/>
              </a:xfrm>
              <a:prstGeom prst="rect">
                <a:avLst/>
              </a:prstGeom>
              <a:blipFill>
                <a:blip r:embed="rId4"/>
                <a:stretch>
                  <a:fillRect l="-580"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09A367E-3927-4515-AD6D-E97DD02C5206}"/>
                  </a:ext>
                </a:extLst>
              </p:cNvPr>
              <p:cNvSpPr/>
              <p:nvPr/>
            </p:nvSpPr>
            <p:spPr>
              <a:xfrm>
                <a:off x="2039096" y="3783677"/>
                <a:ext cx="2015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又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0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1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09A367E-3927-4515-AD6D-E97DD02C5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6" y="3783677"/>
                <a:ext cx="2015680" cy="461665"/>
              </a:xfrm>
              <a:prstGeom prst="rect">
                <a:avLst/>
              </a:prstGeom>
              <a:blipFill>
                <a:blip r:embed="rId5"/>
                <a:stretch>
                  <a:fillRect l="-4532" t="-12000" b="-2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D55E53-5B58-499F-865D-4ED6B924BD51}"/>
                  </a:ext>
                </a:extLst>
              </p:cNvPr>
              <p:cNvSpPr/>
              <p:nvPr/>
            </p:nvSpPr>
            <p:spPr>
              <a:xfrm>
                <a:off x="2039096" y="4363224"/>
                <a:ext cx="2489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&lt;0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D55E53-5B58-499F-865D-4ED6B924B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6" y="4363224"/>
                <a:ext cx="2489015" cy="461665"/>
              </a:xfrm>
              <a:prstGeom prst="rect">
                <a:avLst/>
              </a:prstGeom>
              <a:blipFill>
                <a:blip r:embed="rId6"/>
                <a:stretch>
                  <a:fillRect l="-3667" t="-12000" b="-2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BE37436B-A484-4124-A9B7-4E15FCD3A010}"/>
              </a:ext>
            </a:extLst>
          </p:cNvPr>
          <p:cNvSpPr txBox="1"/>
          <p:nvPr/>
        </p:nvSpPr>
        <p:spPr>
          <a:xfrm>
            <a:off x="2039096" y="5009964"/>
            <a:ext cx="201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第一點滿足</a:t>
            </a:r>
          </a:p>
        </p:txBody>
      </p:sp>
    </p:spTree>
    <p:extLst>
      <p:ext uri="{BB962C8B-B14F-4D97-AF65-F5344CB8AC3E}">
        <p14:creationId xmlns:p14="http://schemas.microsoft.com/office/powerpoint/2010/main" val="255452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2D4D60-CBB8-4BEB-B051-363771CB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盛行率</a:t>
            </a:r>
            <a:r>
              <a:rPr lang="en-US" altLang="zh-TW" dirty="0"/>
              <a:t>(prevalence rate)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死亡率</a:t>
            </a:r>
            <a:r>
              <a:rPr lang="en-US" altLang="zh-TW" dirty="0"/>
              <a:t>(mortality rate)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29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/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BE37436B-A484-4124-A9B7-4E15FCD3A010}"/>
              </a:ext>
            </a:extLst>
          </p:cNvPr>
          <p:cNvSpPr txBox="1"/>
          <p:nvPr/>
        </p:nvSpPr>
        <p:spPr>
          <a:xfrm>
            <a:off x="2039092" y="5751348"/>
            <a:ext cx="247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討論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25A7F33-C460-4D8F-9A98-7F07EB367095}"/>
              </a:ext>
            </a:extLst>
          </p:cNvPr>
          <p:cNvSpPr/>
          <p:nvPr/>
        </p:nvSpPr>
        <p:spPr>
          <a:xfrm>
            <a:off x="1494835" y="2403294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/>
              <p:nvPr/>
            </p:nvSpPr>
            <p:spPr>
              <a:xfrm>
                <a:off x="2039095" y="2289932"/>
                <a:ext cx="7046866" cy="652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為極值時，也就是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=2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𝑎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=0</m:t>
                    </m:r>
                    <m:groupChr>
                      <m:groupChrPr>
                        <m:chr m:val="⇒"/>
                        <m:pos m:val="top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groupChrPr>
                      <m:e/>
                    </m:groupCh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𝑏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時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5" y="2289932"/>
                <a:ext cx="7046866" cy="652807"/>
              </a:xfrm>
              <a:prstGeom prst="rect">
                <a:avLst/>
              </a:prstGeom>
              <a:blipFill>
                <a:blip r:embed="rId3"/>
                <a:stretch>
                  <a:fillRect r="-433" b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6821EF-CC5E-4EA7-89DF-0AD6E004223D}"/>
                  </a:ext>
                </a:extLst>
              </p:cNvPr>
              <p:cNvSpPr/>
              <p:nvPr/>
            </p:nvSpPr>
            <p:spPr>
              <a:xfrm>
                <a:off x="2039094" y="2825078"/>
                <a:ext cx="6461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&lt;0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∵0&lt;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6821EF-CC5E-4EA7-89DF-0AD6E0042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4" y="2825078"/>
                <a:ext cx="6461449" cy="461665"/>
              </a:xfrm>
              <a:prstGeom prst="rect">
                <a:avLst/>
              </a:prstGeom>
              <a:blipFill>
                <a:blip r:embed="rId4"/>
                <a:stretch>
                  <a:fillRect l="-1415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18B9AC4-886F-4115-B529-9065BAF149DA}"/>
                  </a:ext>
                </a:extLst>
              </p:cNvPr>
              <p:cNvSpPr/>
              <p:nvPr/>
            </p:nvSpPr>
            <p:spPr>
              <a:xfrm>
                <a:off x="2039093" y="3247052"/>
                <a:ext cx="3653308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TW" altLang="en-US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為極大值時，要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</m:oMath>
                </a14:m>
                <a:r>
                  <a:rPr lang="zh-TW" altLang="en-US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大於</a:t>
                </a:r>
                <a:r>
                  <a:rPr lang="en-US" altLang="zh-TW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0</a:t>
                </a:r>
                <a:endParaRPr lang="zh-TW" altLang="en-US" sz="2400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18B9AC4-886F-4115-B529-9065BAF14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3" y="3247052"/>
                <a:ext cx="3653308" cy="473591"/>
              </a:xfrm>
              <a:prstGeom prst="rect">
                <a:avLst/>
              </a:prstGeom>
              <a:blipFill>
                <a:blip r:embed="rId5"/>
                <a:stretch>
                  <a:fillRect l="-500" t="-9091" r="-1667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EC46739-A464-4493-8D61-8D87E2B65A89}"/>
                  </a:ext>
                </a:extLst>
              </p:cNvPr>
              <p:cNvSpPr/>
              <p:nvPr/>
            </p:nvSpPr>
            <p:spPr>
              <a:xfrm>
                <a:off x="2039092" y="3708717"/>
                <a:ext cx="8342861" cy="872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EC46739-A464-4493-8D61-8D87E2B65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2" y="3708717"/>
                <a:ext cx="8342861" cy="8722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/>
              <p:nvPr/>
            </p:nvSpPr>
            <p:spPr>
              <a:xfrm>
                <a:off x="2504800" y="4673836"/>
                <a:ext cx="6581161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00" y="4673836"/>
                <a:ext cx="6581161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5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/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BE37436B-A484-4124-A9B7-4E15FCD3A010}"/>
              </a:ext>
            </a:extLst>
          </p:cNvPr>
          <p:cNvSpPr txBox="1"/>
          <p:nvPr/>
        </p:nvSpPr>
        <p:spPr>
          <a:xfrm>
            <a:off x="2670901" y="4921061"/>
            <a:ext cx="201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第二點滿足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/>
              <p:nvPr/>
            </p:nvSpPr>
            <p:spPr>
              <a:xfrm>
                <a:off x="565396" y="2343199"/>
                <a:ext cx="21155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case 1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96" y="2343199"/>
                <a:ext cx="2115516" cy="461665"/>
              </a:xfrm>
              <a:prstGeom prst="rect">
                <a:avLst/>
              </a:prstGeom>
              <a:blipFill>
                <a:blip r:embed="rId3"/>
                <a:stretch>
                  <a:fillRect l="-461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/>
              <p:nvPr/>
            </p:nvSpPr>
            <p:spPr>
              <a:xfrm>
                <a:off x="2586706" y="3097814"/>
                <a:ext cx="7018588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706" y="3097814"/>
                <a:ext cx="7018588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>
            <a:extLst>
              <a:ext uri="{FF2B5EF4-FFF2-40B4-BE49-F238E27FC236}">
                <a16:creationId xmlns:a16="http://schemas.microsoft.com/office/drawing/2014/main" id="{2E97340B-A9D4-4BEC-A2B2-052ECBB65E48}"/>
              </a:ext>
            </a:extLst>
          </p:cNvPr>
          <p:cNvSpPr/>
          <p:nvPr/>
        </p:nvSpPr>
        <p:spPr>
          <a:xfrm>
            <a:off x="3501188" y="4004913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A04C448-FC56-4DB9-ABE5-A17ACAA1170E}"/>
              </a:ext>
            </a:extLst>
          </p:cNvPr>
          <p:cNvSpPr/>
          <p:nvPr/>
        </p:nvSpPr>
        <p:spPr>
          <a:xfrm>
            <a:off x="5918446" y="2689453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-</a:t>
            </a:r>
            <a:endParaRPr lang="zh-TW" altLang="en-US" sz="36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38382A5-B57E-4C35-A886-B4A48D506876}"/>
              </a:ext>
            </a:extLst>
          </p:cNvPr>
          <p:cNvSpPr/>
          <p:nvPr/>
        </p:nvSpPr>
        <p:spPr>
          <a:xfrm>
            <a:off x="6840672" y="4004912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55314C38-5272-4CFD-8343-4921E8179826}"/>
              </a:ext>
            </a:extLst>
          </p:cNvPr>
          <p:cNvSpPr/>
          <p:nvPr/>
        </p:nvSpPr>
        <p:spPr>
          <a:xfrm>
            <a:off x="8758249" y="2689452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BA1FEC36-940B-4FED-83CC-B3D0DA5564EC}"/>
              </a:ext>
            </a:extLst>
          </p:cNvPr>
          <p:cNvSpPr/>
          <p:nvPr/>
        </p:nvSpPr>
        <p:spPr>
          <a:xfrm>
            <a:off x="7370899" y="2689452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-</a:t>
            </a:r>
            <a:endParaRPr lang="zh-TW" altLang="en-US" sz="3600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AD449E3-B998-437F-9F32-03124FAC79AD}"/>
              </a:ext>
            </a:extLst>
          </p:cNvPr>
          <p:cNvSpPr/>
          <p:nvPr/>
        </p:nvSpPr>
        <p:spPr>
          <a:xfrm>
            <a:off x="4634144" y="3097814"/>
            <a:ext cx="2396971" cy="4443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E223746-FC50-469D-AF5C-536416E0364F}"/>
                  </a:ext>
                </a:extLst>
              </p:cNvPr>
              <p:cNvSpPr/>
              <p:nvPr/>
            </p:nvSpPr>
            <p:spPr>
              <a:xfrm>
                <a:off x="9664478" y="3371222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E223746-FC50-469D-AF5C-536416E03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478" y="3371222"/>
                <a:ext cx="738215" cy="461665"/>
              </a:xfrm>
              <a:prstGeom prst="rect">
                <a:avLst/>
              </a:prstGeom>
              <a:blipFill>
                <a:blip r:embed="rId5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6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/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BE37436B-A484-4124-A9B7-4E15FCD3A010}"/>
              </a:ext>
            </a:extLst>
          </p:cNvPr>
          <p:cNvSpPr txBox="1"/>
          <p:nvPr/>
        </p:nvSpPr>
        <p:spPr>
          <a:xfrm>
            <a:off x="10176320" y="6084036"/>
            <a:ext cx="201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第二點滿足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/>
              <p:nvPr/>
            </p:nvSpPr>
            <p:spPr>
              <a:xfrm>
                <a:off x="565396" y="2343199"/>
                <a:ext cx="21180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case 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96" y="2343199"/>
                <a:ext cx="2118080" cy="461665"/>
              </a:xfrm>
              <a:prstGeom prst="rect">
                <a:avLst/>
              </a:prstGeom>
              <a:blipFill>
                <a:blip r:embed="rId3"/>
                <a:stretch>
                  <a:fillRect l="-461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/>
              <p:nvPr/>
            </p:nvSpPr>
            <p:spPr>
              <a:xfrm>
                <a:off x="2586706" y="5864682"/>
                <a:ext cx="7018588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706" y="5864682"/>
                <a:ext cx="7018588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E223746-FC50-469D-AF5C-536416E0364F}"/>
                  </a:ext>
                </a:extLst>
              </p:cNvPr>
              <p:cNvSpPr/>
              <p:nvPr/>
            </p:nvSpPr>
            <p:spPr>
              <a:xfrm>
                <a:off x="9415902" y="6105550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E223746-FC50-469D-AF5C-536416E03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902" y="6105550"/>
                <a:ext cx="738215" cy="461665"/>
              </a:xfrm>
              <a:prstGeom prst="rect">
                <a:avLst/>
              </a:prstGeom>
              <a:blipFill>
                <a:blip r:embed="rId5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06BABFA-F8ED-417F-BE56-FFD6136FA565}"/>
                  </a:ext>
                </a:extLst>
              </p:cNvPr>
              <p:cNvSpPr/>
              <p:nvPr/>
            </p:nvSpPr>
            <p:spPr>
              <a:xfrm>
                <a:off x="2906301" y="2391294"/>
                <a:ext cx="5166927" cy="570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0&lt;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0&lt;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06BABFA-F8ED-417F-BE56-FFD6136F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01" y="2391294"/>
                <a:ext cx="5166927" cy="570092"/>
              </a:xfrm>
              <a:prstGeom prst="rect">
                <a:avLst/>
              </a:prstGeom>
              <a:blipFill>
                <a:blip r:embed="rId6"/>
                <a:stretch>
                  <a:fillRect l="-354" t="-32979" b="-46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E1F0674-4CC6-4531-8E89-E972AB67CAD9}"/>
                  </a:ext>
                </a:extLst>
              </p:cNvPr>
              <p:cNvSpPr/>
              <p:nvPr/>
            </p:nvSpPr>
            <p:spPr>
              <a:xfrm>
                <a:off x="2906301" y="2993769"/>
                <a:ext cx="86448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E1F0674-4CC6-4531-8E89-E972AB67C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01" y="2993769"/>
                <a:ext cx="8644802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29CFFD5-EF7A-4821-B1CC-BA3F7F143D82}"/>
                  </a:ext>
                </a:extLst>
              </p:cNvPr>
              <p:cNvSpPr/>
              <p:nvPr/>
            </p:nvSpPr>
            <p:spPr>
              <a:xfrm>
                <a:off x="5264849" y="3544214"/>
                <a:ext cx="52048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29CFFD5-EF7A-4821-B1CC-BA3F7F143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49" y="3544214"/>
                <a:ext cx="5204823" cy="461665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6B1CC12-00CB-4C9C-9B32-D9768872E80F}"/>
                  </a:ext>
                </a:extLst>
              </p:cNvPr>
              <p:cNvSpPr/>
              <p:nvPr/>
            </p:nvSpPr>
            <p:spPr>
              <a:xfrm>
                <a:off x="5264849" y="4165908"/>
                <a:ext cx="5206425" cy="872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6B1CC12-00CB-4C9C-9B32-D9768872E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49" y="4165908"/>
                <a:ext cx="5206425" cy="8722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>
            <a:extLst>
              <a:ext uri="{FF2B5EF4-FFF2-40B4-BE49-F238E27FC236}">
                <a16:creationId xmlns:a16="http://schemas.microsoft.com/office/drawing/2014/main" id="{7CA4F796-1DF5-497C-84A3-5FE4690BAEF2}"/>
              </a:ext>
            </a:extLst>
          </p:cNvPr>
          <p:cNvSpPr/>
          <p:nvPr/>
        </p:nvSpPr>
        <p:spPr>
          <a:xfrm>
            <a:off x="8633533" y="2764949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+c</a:t>
            </a:r>
            <a:endParaRPr lang="zh-TW" altLang="en-US" sz="2800" dirty="0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1C709DF5-C739-4A6D-BE42-FA148E557754}"/>
              </a:ext>
            </a:extLst>
          </p:cNvPr>
          <p:cNvSpPr/>
          <p:nvPr/>
        </p:nvSpPr>
        <p:spPr>
          <a:xfrm>
            <a:off x="10766082" y="2764949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EE37724-5B40-445D-8D79-2C01E5E71870}"/>
              </a:ext>
            </a:extLst>
          </p:cNvPr>
          <p:cNvCxnSpPr/>
          <p:nvPr/>
        </p:nvCxnSpPr>
        <p:spPr>
          <a:xfrm>
            <a:off x="5699464" y="3429000"/>
            <a:ext cx="4545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9FAFA1A2-6271-4F5F-B5E5-848E951627F4}"/>
              </a:ext>
            </a:extLst>
          </p:cNvPr>
          <p:cNvCxnSpPr/>
          <p:nvPr/>
        </p:nvCxnSpPr>
        <p:spPr>
          <a:xfrm>
            <a:off x="5699463" y="4009578"/>
            <a:ext cx="356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B1A70A7E-D967-4B1B-890E-1722F8EE4791}"/>
                  </a:ext>
                </a:extLst>
              </p:cNvPr>
              <p:cNvSpPr/>
              <p:nvPr/>
            </p:nvSpPr>
            <p:spPr>
              <a:xfrm>
                <a:off x="8811087" y="5051717"/>
                <a:ext cx="2867488" cy="44437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B1A70A7E-D967-4B1B-890E-1722F8EE4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087" y="5051717"/>
                <a:ext cx="2867488" cy="44437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E5D4997C-C33E-4E96-9990-AF37E110FF5D}"/>
              </a:ext>
            </a:extLst>
          </p:cNvPr>
          <p:cNvSpPr txBox="1"/>
          <p:nvPr/>
        </p:nvSpPr>
        <p:spPr>
          <a:xfrm>
            <a:off x="62512" y="4442096"/>
            <a:ext cx="50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99BD8DE-4A4C-4B81-8608-4D346362EC2F}"/>
                  </a:ext>
                </a:extLst>
              </p:cNvPr>
              <p:cNvSpPr/>
              <p:nvPr/>
            </p:nvSpPr>
            <p:spPr>
              <a:xfrm>
                <a:off x="0" y="4970194"/>
                <a:ext cx="4785413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99BD8DE-4A4C-4B81-8608-4D346362E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0194"/>
                <a:ext cx="4785413" cy="7101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E2CE08E-0C3B-4603-AC86-E205897AAB15}"/>
              </a:ext>
            </a:extLst>
          </p:cNvPr>
          <p:cNvCxnSpPr/>
          <p:nvPr/>
        </p:nvCxnSpPr>
        <p:spPr>
          <a:xfrm flipH="1">
            <a:off x="3755254" y="4319624"/>
            <a:ext cx="923278" cy="494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2D961BA-10C5-46A9-8261-02924EC30EA7}"/>
              </a:ext>
            </a:extLst>
          </p:cNvPr>
          <p:cNvCxnSpPr>
            <a:cxnSpLocks/>
          </p:cNvCxnSpPr>
          <p:nvPr/>
        </p:nvCxnSpPr>
        <p:spPr>
          <a:xfrm>
            <a:off x="1377915" y="5864682"/>
            <a:ext cx="923278" cy="494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08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/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BE37436B-A484-4124-A9B7-4E15FCD3A010}"/>
              </a:ext>
            </a:extLst>
          </p:cNvPr>
          <p:cNvSpPr txBox="1"/>
          <p:nvPr/>
        </p:nvSpPr>
        <p:spPr>
          <a:xfrm>
            <a:off x="2039092" y="5751348"/>
            <a:ext cx="538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都可以得到第二點成立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25A7F33-C460-4D8F-9A98-7F07EB367095}"/>
              </a:ext>
            </a:extLst>
          </p:cNvPr>
          <p:cNvSpPr/>
          <p:nvPr/>
        </p:nvSpPr>
        <p:spPr>
          <a:xfrm>
            <a:off x="1494835" y="2403294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/>
              <p:nvPr/>
            </p:nvSpPr>
            <p:spPr>
              <a:xfrm>
                <a:off x="2039095" y="2289932"/>
                <a:ext cx="7046866" cy="652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為極值時，也就是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=2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𝑎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=0</m:t>
                    </m:r>
                    <m:groupChr>
                      <m:groupChrPr>
                        <m:chr m:val="⇒"/>
                        <m:pos m:val="top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groupChrPr>
                      <m:e/>
                    </m:groupCh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𝑏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時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42EBD-E304-40F8-B894-47059D937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5" y="2289932"/>
                <a:ext cx="7046866" cy="652807"/>
              </a:xfrm>
              <a:prstGeom prst="rect">
                <a:avLst/>
              </a:prstGeom>
              <a:blipFill>
                <a:blip r:embed="rId3"/>
                <a:stretch>
                  <a:fillRect r="-433" b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6821EF-CC5E-4EA7-89DF-0AD6E004223D}"/>
                  </a:ext>
                </a:extLst>
              </p:cNvPr>
              <p:cNvSpPr/>
              <p:nvPr/>
            </p:nvSpPr>
            <p:spPr>
              <a:xfrm>
                <a:off x="2039094" y="2825078"/>
                <a:ext cx="6461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&lt;0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∵0&lt;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6821EF-CC5E-4EA7-89DF-0AD6E0042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4" y="2825078"/>
                <a:ext cx="6461449" cy="461665"/>
              </a:xfrm>
              <a:prstGeom prst="rect">
                <a:avLst/>
              </a:prstGeom>
              <a:blipFill>
                <a:blip r:embed="rId4"/>
                <a:stretch>
                  <a:fillRect l="-1415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18B9AC4-886F-4115-B529-9065BAF149DA}"/>
                  </a:ext>
                </a:extLst>
              </p:cNvPr>
              <p:cNvSpPr/>
              <p:nvPr/>
            </p:nvSpPr>
            <p:spPr>
              <a:xfrm>
                <a:off x="2039093" y="3247052"/>
                <a:ext cx="3653308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TW" altLang="en-US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為極大值時，要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</m:oMath>
                </a14:m>
                <a:r>
                  <a:rPr lang="zh-TW" altLang="en-US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大於</a:t>
                </a:r>
                <a:r>
                  <a:rPr lang="en-US" altLang="zh-TW" sz="2400" dirty="0">
                    <a:latin typeface="Cambria Math" panose="02040503050406030204" pitchFamily="18" charset="0"/>
                    <a:ea typeface="標楷體" panose="03000509000000000000" pitchFamily="65" charset="-120"/>
                  </a:rPr>
                  <a:t>0</a:t>
                </a:r>
                <a:endParaRPr lang="zh-TW" altLang="en-US" sz="2400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18B9AC4-886F-4115-B529-9065BAF14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3" y="3247052"/>
                <a:ext cx="3653308" cy="473591"/>
              </a:xfrm>
              <a:prstGeom prst="rect">
                <a:avLst/>
              </a:prstGeom>
              <a:blipFill>
                <a:blip r:embed="rId5"/>
                <a:stretch>
                  <a:fillRect l="-500" t="-9091" r="-1667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EC46739-A464-4493-8D61-8D87E2B65A89}"/>
                  </a:ext>
                </a:extLst>
              </p:cNvPr>
              <p:cNvSpPr/>
              <p:nvPr/>
            </p:nvSpPr>
            <p:spPr>
              <a:xfrm>
                <a:off x="2039092" y="3708717"/>
                <a:ext cx="8342861" cy="872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EC46739-A464-4493-8D61-8D87E2B65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2" y="3708717"/>
                <a:ext cx="8342861" cy="8722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/>
              <p:nvPr/>
            </p:nvSpPr>
            <p:spPr>
              <a:xfrm>
                <a:off x="2504800" y="4673836"/>
                <a:ext cx="6581161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F8E193F-F119-458C-9DB9-52CCADCAA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00" y="4673836"/>
                <a:ext cx="6581161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931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/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544D713-C779-42D0-8141-489E2925D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" y="1694619"/>
                <a:ext cx="1188387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橢圓 10">
            <a:extLst>
              <a:ext uri="{FF2B5EF4-FFF2-40B4-BE49-F238E27FC236}">
                <a16:creationId xmlns:a16="http://schemas.microsoft.com/office/drawing/2014/main" id="{454EBA91-0FD6-4229-9F70-F00771ED1F52}"/>
              </a:ext>
            </a:extLst>
          </p:cNvPr>
          <p:cNvSpPr/>
          <p:nvPr/>
        </p:nvSpPr>
        <p:spPr>
          <a:xfrm>
            <a:off x="146327" y="2401847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B235622-45C4-4E41-8E6B-9B1E22E2036B}"/>
                  </a:ext>
                </a:extLst>
              </p:cNvPr>
              <p:cNvSpPr/>
              <p:nvPr/>
            </p:nvSpPr>
            <p:spPr>
              <a:xfrm>
                <a:off x="690584" y="2382357"/>
                <a:ext cx="247074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=1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時，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B235622-45C4-4E41-8E6B-9B1E22E20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2382357"/>
                <a:ext cx="2470741" cy="473591"/>
              </a:xfrm>
              <a:prstGeom prst="rect">
                <a:avLst/>
              </a:prstGeom>
              <a:blipFill>
                <a:blip r:embed="rId3"/>
                <a:stretch>
                  <a:fillRect l="-739"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B841931-CD60-41BA-ACA5-F1ADC21E0BE7}"/>
                  </a:ext>
                </a:extLst>
              </p:cNvPr>
              <p:cNvSpPr/>
              <p:nvPr/>
            </p:nvSpPr>
            <p:spPr>
              <a:xfrm>
                <a:off x="690588" y="2847680"/>
                <a:ext cx="2030043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=1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代入，</a:t>
                </a: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B841931-CD60-41BA-ACA5-F1ADC21E0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8" y="2847680"/>
                <a:ext cx="2030043" cy="473591"/>
              </a:xfrm>
              <a:prstGeom prst="rect">
                <a:avLst/>
              </a:prstGeom>
              <a:blipFill>
                <a:blip r:embed="rId4"/>
                <a:stretch>
                  <a:fillRect l="-901" t="-8974" r="-3904" b="-2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1002C2D-472E-4F93-99A3-67A9B257E31C}"/>
                  </a:ext>
                </a:extLst>
              </p:cNvPr>
              <p:cNvSpPr/>
              <p:nvPr/>
            </p:nvSpPr>
            <p:spPr>
              <a:xfrm>
                <a:off x="690584" y="3271967"/>
                <a:ext cx="10976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1002C2D-472E-4F93-99A3-67A9B257E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3271967"/>
                <a:ext cx="10976895" cy="461665"/>
              </a:xfrm>
              <a:prstGeom prst="rect">
                <a:avLst/>
              </a:prstGeom>
              <a:blipFill>
                <a:blip r:embed="rId5"/>
                <a:stretch>
                  <a:fillRect l="-167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D735239-8A38-4D04-990F-B70AEA9EF1E4}"/>
                  </a:ext>
                </a:extLst>
              </p:cNvPr>
              <p:cNvSpPr/>
              <p:nvPr/>
            </p:nvSpPr>
            <p:spPr>
              <a:xfrm>
                <a:off x="958436" y="3836143"/>
                <a:ext cx="10976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D735239-8A38-4D04-990F-B70AEA9EF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6" y="3836143"/>
                <a:ext cx="10976895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726184A-8BEA-4FF7-B088-627802766097}"/>
              </a:ext>
            </a:extLst>
          </p:cNvPr>
          <p:cNvCxnSpPr/>
          <p:nvPr/>
        </p:nvCxnSpPr>
        <p:spPr>
          <a:xfrm>
            <a:off x="7767783" y="3733632"/>
            <a:ext cx="147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DDAE598-C885-44C7-A3F1-B97EBF8EB3F6}"/>
              </a:ext>
            </a:extLst>
          </p:cNvPr>
          <p:cNvCxnSpPr/>
          <p:nvPr/>
        </p:nvCxnSpPr>
        <p:spPr>
          <a:xfrm>
            <a:off x="10266220" y="3712682"/>
            <a:ext cx="111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0F97AAC5-F3D7-4BCD-A741-9F21A7F611AD}"/>
              </a:ext>
            </a:extLst>
          </p:cNvPr>
          <p:cNvCxnSpPr/>
          <p:nvPr/>
        </p:nvCxnSpPr>
        <p:spPr>
          <a:xfrm>
            <a:off x="8280402" y="4287490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C299614-0FE2-4245-BFC5-0C6259343052}"/>
              </a:ext>
            </a:extLst>
          </p:cNvPr>
          <p:cNvCxnSpPr/>
          <p:nvPr/>
        </p:nvCxnSpPr>
        <p:spPr>
          <a:xfrm>
            <a:off x="1367954" y="3712682"/>
            <a:ext cx="270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0398CC43-B6D0-4F31-B1D0-3696D50EB080}"/>
              </a:ext>
            </a:extLst>
          </p:cNvPr>
          <p:cNvCxnSpPr/>
          <p:nvPr/>
        </p:nvCxnSpPr>
        <p:spPr>
          <a:xfrm>
            <a:off x="1358718" y="4287490"/>
            <a:ext cx="324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4A67E79A-A732-43C5-B708-CC727CD53A67}"/>
              </a:ext>
            </a:extLst>
          </p:cNvPr>
          <p:cNvCxnSpPr/>
          <p:nvPr/>
        </p:nvCxnSpPr>
        <p:spPr>
          <a:xfrm>
            <a:off x="9585052" y="3709869"/>
            <a:ext cx="36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AF43B22-019B-4AB0-AF28-63A491F2DD2B}"/>
                  </a:ext>
                </a:extLst>
              </p:cNvPr>
              <p:cNvSpPr/>
              <p:nvPr/>
            </p:nvSpPr>
            <p:spPr>
              <a:xfrm>
                <a:off x="690583" y="4403110"/>
                <a:ext cx="1888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AF43B22-019B-4AB0-AF28-63A491F2D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3" y="4403110"/>
                <a:ext cx="1888850" cy="461665"/>
              </a:xfrm>
              <a:prstGeom prst="rect">
                <a:avLst/>
              </a:prstGeom>
              <a:blipFill>
                <a:blip r:embed="rId7"/>
                <a:stretch>
                  <a:fillRect l="-4839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C0101F8-4685-4805-9A87-776D2B6508DD}"/>
                  </a:ext>
                </a:extLst>
              </p:cNvPr>
              <p:cNvSpPr/>
              <p:nvPr/>
            </p:nvSpPr>
            <p:spPr>
              <a:xfrm>
                <a:off x="2957137" y="4413764"/>
                <a:ext cx="1238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C0101F8-4685-4805-9A87-776D2B650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137" y="4413764"/>
                <a:ext cx="1238096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2189CBC-985B-40F0-A8E4-705429AC83AC}"/>
                  </a:ext>
                </a:extLst>
              </p:cNvPr>
              <p:cNvSpPr/>
              <p:nvPr/>
            </p:nvSpPr>
            <p:spPr>
              <a:xfrm>
                <a:off x="690584" y="5020884"/>
                <a:ext cx="10976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2189CBC-985B-40F0-A8E4-705429AC8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5020884"/>
                <a:ext cx="10976895" cy="461665"/>
              </a:xfrm>
              <a:prstGeom prst="rect">
                <a:avLst/>
              </a:prstGeom>
              <a:blipFill>
                <a:blip r:embed="rId9"/>
                <a:stretch>
                  <a:fillRect l="-167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橢圓 24">
            <a:extLst>
              <a:ext uri="{FF2B5EF4-FFF2-40B4-BE49-F238E27FC236}">
                <a16:creationId xmlns:a16="http://schemas.microsoft.com/office/drawing/2014/main" id="{4401422F-0CBB-424A-8776-20DD84B748A0}"/>
              </a:ext>
            </a:extLst>
          </p:cNvPr>
          <p:cNvSpPr/>
          <p:nvPr/>
        </p:nvSpPr>
        <p:spPr>
          <a:xfrm>
            <a:off x="2801164" y="5452031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39CE7EA1-53ED-4030-B573-922F611846BC}"/>
              </a:ext>
            </a:extLst>
          </p:cNvPr>
          <p:cNvSpPr/>
          <p:nvPr/>
        </p:nvSpPr>
        <p:spPr>
          <a:xfrm>
            <a:off x="6269329" y="5452030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8492AA9A-A472-488F-B606-35F1B84E832C}"/>
              </a:ext>
            </a:extLst>
          </p:cNvPr>
          <p:cNvSpPr/>
          <p:nvPr/>
        </p:nvSpPr>
        <p:spPr>
          <a:xfrm>
            <a:off x="9182848" y="5453950"/>
            <a:ext cx="355107" cy="3519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4AA03D3-66FF-454A-BC30-ED1F6D42E52B}"/>
              </a:ext>
            </a:extLst>
          </p:cNvPr>
          <p:cNvSpPr txBox="1"/>
          <p:nvPr/>
        </p:nvSpPr>
        <p:spPr>
          <a:xfrm>
            <a:off x="9765052" y="6066281"/>
            <a:ext cx="201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第三點滿足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62FBBAD-9A97-4887-BCEC-08DA68124905}"/>
                  </a:ext>
                </a:extLst>
              </p:cNvPr>
              <p:cNvSpPr/>
              <p:nvPr/>
            </p:nvSpPr>
            <p:spPr>
              <a:xfrm>
                <a:off x="10615585" y="5020883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62FBBAD-9A97-4887-BCEC-08DA68124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585" y="5020883"/>
                <a:ext cx="738215" cy="461665"/>
              </a:xfrm>
              <a:prstGeom prst="rect">
                <a:avLst/>
              </a:prstGeom>
              <a:blipFill>
                <a:blip r:embed="rId10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514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9BC8079-9B34-430E-8FF8-46633A9A5B4B}"/>
                  </a:ext>
                </a:extLst>
              </p:cNvPr>
              <p:cNvSpPr/>
              <p:nvPr/>
            </p:nvSpPr>
            <p:spPr>
              <a:xfrm>
                <a:off x="690584" y="1389909"/>
                <a:ext cx="10976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9BC8079-9B34-430E-8FF8-46633A9A5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1389909"/>
                <a:ext cx="10976895" cy="461665"/>
              </a:xfrm>
              <a:prstGeom prst="rect">
                <a:avLst/>
              </a:prstGeom>
              <a:blipFill>
                <a:blip r:embed="rId2"/>
                <a:stretch>
                  <a:fillRect l="-167"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29CCACD-F486-43DE-BF51-07B35B066026}"/>
                  </a:ext>
                </a:extLst>
              </p:cNvPr>
              <p:cNvSpPr/>
              <p:nvPr/>
            </p:nvSpPr>
            <p:spPr>
              <a:xfrm>
                <a:off x="690584" y="1943989"/>
                <a:ext cx="5306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假設非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 怎樣情況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&lt;0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 會發生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29CCACD-F486-43DE-BF51-07B35B066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1943989"/>
                <a:ext cx="5306324" cy="461665"/>
              </a:xfrm>
              <a:prstGeom prst="rect">
                <a:avLst/>
              </a:prstGeom>
              <a:blipFill>
                <a:blip r:embed="rId3"/>
                <a:stretch>
                  <a:fillRect l="-1722" t="-11842" r="-918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4B1A54-42E7-48F8-88A6-F33EB8562AB1}"/>
                  </a:ext>
                </a:extLst>
              </p:cNvPr>
              <p:cNvSpPr/>
              <p:nvPr/>
            </p:nvSpPr>
            <p:spPr>
              <a:xfrm>
                <a:off x="6195094" y="1943988"/>
                <a:ext cx="1238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4B1A54-42E7-48F8-88A6-F33EB856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094" y="1943988"/>
                <a:ext cx="1238096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7890504-6337-443D-B38B-EBCE8A2CAE31}"/>
                  </a:ext>
                </a:extLst>
              </p:cNvPr>
              <p:cNvSpPr/>
              <p:nvPr/>
            </p:nvSpPr>
            <p:spPr>
              <a:xfrm>
                <a:off x="607552" y="2466889"/>
                <a:ext cx="10976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b="0" dirty="0">
                    <a:ea typeface="標楷體" panose="03000509000000000000" pitchFamily="65" charset="-120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sz="2400" i="1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7890504-6337-443D-B38B-EBCE8A2CA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2" y="2466889"/>
                <a:ext cx="10976895" cy="461665"/>
              </a:xfrm>
              <a:prstGeom prst="rect">
                <a:avLst/>
              </a:prstGeom>
              <a:blipFill>
                <a:blip r:embed="rId5"/>
                <a:stretch>
                  <a:fillRect l="-889" t="-12000" b="-2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56AD9E9-DD4E-43E6-BB2A-B5661ADD7BB0}"/>
                  </a:ext>
                </a:extLst>
              </p:cNvPr>
              <p:cNvSpPr/>
              <p:nvPr/>
            </p:nvSpPr>
            <p:spPr>
              <a:xfrm>
                <a:off x="1187277" y="2954119"/>
                <a:ext cx="9983508" cy="570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b="0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zh-TW" altLang="en-US" sz="2400" i="1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56AD9E9-DD4E-43E6-BB2A-B5661ADD7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77" y="2954119"/>
                <a:ext cx="9983508" cy="570092"/>
              </a:xfrm>
              <a:prstGeom prst="rect">
                <a:avLst/>
              </a:prstGeom>
              <a:blipFill>
                <a:blip r:embed="rId6"/>
                <a:stretch>
                  <a:fillRect l="-1405" t="-33333" b="-4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0345185-D2E4-4E32-B3E8-72B79D30298C}"/>
                  </a:ext>
                </a:extLst>
              </p:cNvPr>
              <p:cNvSpPr/>
              <p:nvPr/>
            </p:nvSpPr>
            <p:spPr>
              <a:xfrm>
                <a:off x="1187277" y="3490920"/>
                <a:ext cx="9983508" cy="570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b="0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zh-TW" altLang="en-US" sz="2400" i="1" dirty="0"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0345185-D2E4-4E32-B3E8-72B79D302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77" y="3490920"/>
                <a:ext cx="9983508" cy="570092"/>
              </a:xfrm>
              <a:prstGeom prst="rect">
                <a:avLst/>
              </a:prstGeom>
              <a:blipFill>
                <a:blip r:embed="rId7"/>
                <a:stretch>
                  <a:fillRect l="-1405" t="-33333" b="-4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6AFF1E5-85E9-41C3-B60F-C381FDA5497A}"/>
              </a:ext>
            </a:extLst>
          </p:cNvPr>
          <p:cNvCxnSpPr/>
          <p:nvPr/>
        </p:nvCxnSpPr>
        <p:spPr>
          <a:xfrm>
            <a:off x="7989725" y="3955564"/>
            <a:ext cx="28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5D0E3AA-E92E-4C87-B2F9-26756568D59E}"/>
                  </a:ext>
                </a:extLst>
              </p:cNvPr>
              <p:cNvSpPr/>
              <p:nvPr/>
            </p:nvSpPr>
            <p:spPr>
              <a:xfrm>
                <a:off x="1187277" y="4077556"/>
                <a:ext cx="4742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5D0E3AA-E92E-4C87-B2F9-26756568D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77" y="4077556"/>
                <a:ext cx="4742155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A1DAB45-1262-4DBF-A5E8-34348F645014}"/>
                  </a:ext>
                </a:extLst>
              </p:cNvPr>
              <p:cNvSpPr/>
              <p:nvPr/>
            </p:nvSpPr>
            <p:spPr>
              <a:xfrm>
                <a:off x="5929432" y="4077555"/>
                <a:ext cx="46719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altLang="zh-TW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&lt;1 , 0&lt;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A1DAB45-1262-4DBF-A5E8-34348F64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432" y="4077555"/>
                <a:ext cx="4671985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69FE792-17C4-4C30-A55E-B44DAEB2F1B7}"/>
              </a:ext>
            </a:extLst>
          </p:cNvPr>
          <p:cNvCxnSpPr/>
          <p:nvPr/>
        </p:nvCxnSpPr>
        <p:spPr>
          <a:xfrm>
            <a:off x="1660559" y="3955564"/>
            <a:ext cx="5868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BD19E52-E4E9-472C-9C3D-C0FDC3BB23F1}"/>
                  </a:ext>
                </a:extLst>
              </p:cNvPr>
              <p:cNvSpPr/>
              <p:nvPr/>
            </p:nvSpPr>
            <p:spPr>
              <a:xfrm>
                <a:off x="1085192" y="4583294"/>
                <a:ext cx="97831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TW" alt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BD19E52-E4E9-472C-9C3D-C0FDC3BB2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192" y="4583294"/>
                <a:ext cx="9783192" cy="461665"/>
              </a:xfrm>
              <a:prstGeom prst="rect">
                <a:avLst/>
              </a:prstGeom>
              <a:blipFill>
                <a:blip r:embed="rId10"/>
                <a:stretch>
                  <a:fillRect l="-187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94410E7-B53B-4690-B7A9-C565A54F3AD2}"/>
                  </a:ext>
                </a:extLst>
              </p:cNvPr>
              <p:cNvSpPr/>
              <p:nvPr/>
            </p:nvSpPr>
            <p:spPr>
              <a:xfrm>
                <a:off x="1187277" y="5053837"/>
                <a:ext cx="36471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94410E7-B53B-4690-B7A9-C565A54F3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77" y="5053837"/>
                <a:ext cx="3647101" cy="461665"/>
              </a:xfrm>
              <a:prstGeom prst="rect">
                <a:avLst/>
              </a:prstGeom>
              <a:blipFill>
                <a:blip r:embed="rId1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F483500-CA26-4DA8-908C-813704B6BF75}"/>
                  </a:ext>
                </a:extLst>
              </p:cNvPr>
              <p:cNvSpPr/>
              <p:nvPr/>
            </p:nvSpPr>
            <p:spPr>
              <a:xfrm>
                <a:off x="1085192" y="5327886"/>
                <a:ext cx="9748533" cy="62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⇒"/>
                          <m:vertJc m:val="bot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&lt;−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F483500-CA26-4DA8-908C-813704B6B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192" y="5327886"/>
                <a:ext cx="9748533" cy="6210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A0D3F83-B089-4C4B-B4EC-E434151E8F06}"/>
                  </a:ext>
                </a:extLst>
              </p:cNvPr>
              <p:cNvSpPr/>
              <p:nvPr/>
            </p:nvSpPr>
            <p:spPr>
              <a:xfrm>
                <a:off x="2315179" y="5905841"/>
                <a:ext cx="7228506" cy="85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A0D3F83-B089-4C4B-B4EC-E434151E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179" y="5905841"/>
                <a:ext cx="7228506" cy="8560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078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9BC8079-9B34-430E-8FF8-46633A9A5B4B}"/>
                  </a:ext>
                </a:extLst>
              </p:cNvPr>
              <p:cNvSpPr/>
              <p:nvPr/>
            </p:nvSpPr>
            <p:spPr>
              <a:xfrm>
                <a:off x="690584" y="1389909"/>
                <a:ext cx="10976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9BC8079-9B34-430E-8FF8-46633A9A5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1389909"/>
                <a:ext cx="10976895" cy="461665"/>
              </a:xfrm>
              <a:prstGeom prst="rect">
                <a:avLst/>
              </a:prstGeom>
              <a:blipFill>
                <a:blip r:embed="rId2"/>
                <a:stretch>
                  <a:fillRect l="-167"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29CCACD-F486-43DE-BF51-07B35B066026}"/>
                  </a:ext>
                </a:extLst>
              </p:cNvPr>
              <p:cNvSpPr/>
              <p:nvPr/>
            </p:nvSpPr>
            <p:spPr>
              <a:xfrm>
                <a:off x="690584" y="1943989"/>
                <a:ext cx="5306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假設非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 怎樣情況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&lt;0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 會發生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29CCACD-F486-43DE-BF51-07B35B066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1943989"/>
                <a:ext cx="5306324" cy="461665"/>
              </a:xfrm>
              <a:prstGeom prst="rect">
                <a:avLst/>
              </a:prstGeom>
              <a:blipFill>
                <a:blip r:embed="rId3"/>
                <a:stretch>
                  <a:fillRect l="-1722" t="-11842" r="-918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4B1A54-42E7-48F8-88A6-F33EB8562AB1}"/>
                  </a:ext>
                </a:extLst>
              </p:cNvPr>
              <p:cNvSpPr/>
              <p:nvPr/>
            </p:nvSpPr>
            <p:spPr>
              <a:xfrm>
                <a:off x="6195094" y="1943988"/>
                <a:ext cx="1238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4B1A54-42E7-48F8-88A6-F33EB856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094" y="1943988"/>
                <a:ext cx="1238096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A0D3F83-B089-4C4B-B4EC-E434151E8F06}"/>
                  </a:ext>
                </a:extLst>
              </p:cNvPr>
              <p:cNvSpPr/>
              <p:nvPr/>
            </p:nvSpPr>
            <p:spPr>
              <a:xfrm>
                <a:off x="838200" y="2498069"/>
                <a:ext cx="3331019" cy="85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A0D3F83-B089-4C4B-B4EC-E434151E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98069"/>
                <a:ext cx="3331019" cy="856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C2168D-F1EA-4515-B586-B51D299A79B9}"/>
                  </a:ext>
                </a:extLst>
              </p:cNvPr>
              <p:cNvSpPr/>
              <p:nvPr/>
            </p:nvSpPr>
            <p:spPr>
              <a:xfrm>
                <a:off x="690584" y="3614470"/>
                <a:ext cx="6699911" cy="669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所以在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&lt;1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  ，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&gt;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0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 會發生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C2168D-F1EA-4515-B586-B51D299A7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84" y="3614470"/>
                <a:ext cx="6699911" cy="669992"/>
              </a:xfrm>
              <a:prstGeom prst="rect">
                <a:avLst/>
              </a:prstGeom>
              <a:blipFill>
                <a:blip r:embed="rId6"/>
                <a:stretch>
                  <a:fillRect l="-1365" r="-546" b="-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D34B2FB5-CDB7-4002-AD5B-203DC523482E}"/>
              </a:ext>
            </a:extLst>
          </p:cNvPr>
          <p:cNvSpPr txBox="1"/>
          <p:nvPr/>
        </p:nvSpPr>
        <p:spPr>
          <a:xfrm>
            <a:off x="8939429" y="4944871"/>
            <a:ext cx="201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第三點滿足</a:t>
            </a:r>
          </a:p>
        </p:txBody>
      </p:sp>
    </p:spTree>
    <p:extLst>
      <p:ext uri="{BB962C8B-B14F-4D97-AF65-F5344CB8AC3E}">
        <p14:creationId xmlns:p14="http://schemas.microsoft.com/office/powerpoint/2010/main" val="2926145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81EA91-1BC6-4F64-A83A-721E0035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35" y="4806624"/>
            <a:ext cx="7477125" cy="1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9B045A1-2DAF-4DEF-BD78-FCF7379264FE}"/>
                  </a:ext>
                </a:extLst>
              </p:cNvPr>
              <p:cNvSpPr/>
              <p:nvPr/>
            </p:nvSpPr>
            <p:spPr>
              <a:xfrm>
                <a:off x="154618" y="1421093"/>
                <a:ext cx="48258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400" dirty="0">
                    <a:ea typeface="標楷體" panose="03000509000000000000" pitchFamily="65" charset="-120"/>
                  </a:rPr>
                  <a:t>因為函數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𝑦</m:t>
                    </m:r>
                  </m:oMath>
                </a14:m>
                <a:r>
                  <a:rPr lang="zh-TW" altLang="en-US" sz="2400" dirty="0">
                    <a:ea typeface="標楷體" panose="03000509000000000000" pitchFamily="65" charset="-120"/>
                  </a:rPr>
                  <a:t>的樣子符合以上</a:t>
                </a:r>
                <a:r>
                  <a:rPr lang="en-US" altLang="zh-TW" sz="2400" dirty="0">
                    <a:ea typeface="標楷體" panose="03000509000000000000" pitchFamily="65" charset="-120"/>
                  </a:rPr>
                  <a:t>3</a:t>
                </a:r>
                <a:r>
                  <a:rPr lang="zh-TW" altLang="en-US" sz="2400" dirty="0">
                    <a:ea typeface="標楷體" panose="03000509000000000000" pitchFamily="65" charset="-120"/>
                  </a:rPr>
                  <a:t>點所以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9B045A1-2DAF-4DEF-BD78-FCF737926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8" y="1421093"/>
                <a:ext cx="4825808" cy="461665"/>
              </a:xfrm>
              <a:prstGeom prst="rect">
                <a:avLst/>
              </a:prstGeom>
              <a:blipFill>
                <a:blip r:embed="rId3"/>
                <a:stretch>
                  <a:fillRect l="-1894" t="-11842" r="-101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8E454C9-72D4-4048-BB1B-718D92345981}"/>
                  </a:ext>
                </a:extLst>
              </p:cNvPr>
              <p:cNvSpPr/>
              <p:nvPr/>
            </p:nvSpPr>
            <p:spPr>
              <a:xfrm>
                <a:off x="38839" y="2074264"/>
                <a:ext cx="12114321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𝑖𝑖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=0</m:t>
                      </m:r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8E454C9-72D4-4048-BB1B-718D92345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" y="2074264"/>
                <a:ext cx="12114321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B09F5B-9D9F-4072-BAD3-31A83E392235}"/>
                  </a:ext>
                </a:extLst>
              </p:cNvPr>
              <p:cNvSpPr txBox="1"/>
              <p:nvPr/>
            </p:nvSpPr>
            <p:spPr>
              <a:xfrm>
                <a:off x="154618" y="2738115"/>
                <a:ext cx="4310850" cy="53713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解一元二次 求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𝑖𝑖</m:t>
                        </m:r>
                      </m:sup>
                    </m:sSubSup>
                  </m:oMath>
                </a14:m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估計值為</a:t>
                </a:r>
                <a:endParaRPr lang="en-US" altLang="zh-TW" sz="28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4B09F5B-9D9F-4072-BAD3-31A83E39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8" y="2738115"/>
                <a:ext cx="4310850" cy="537135"/>
              </a:xfrm>
              <a:prstGeom prst="rect">
                <a:avLst/>
              </a:prstGeom>
              <a:blipFill>
                <a:blip r:embed="rId5"/>
                <a:stretch>
                  <a:fillRect l="-1401" t="-4255" r="-1401" b="-2659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F111A8E-4432-4D4B-8250-6DC237640216}"/>
                  </a:ext>
                </a:extLst>
              </p:cNvPr>
              <p:cNvSpPr/>
              <p:nvPr/>
            </p:nvSpPr>
            <p:spPr>
              <a:xfrm>
                <a:off x="4690134" y="2833815"/>
                <a:ext cx="3255381" cy="88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TW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F111A8E-4432-4D4B-8250-6DC237640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134" y="2833815"/>
                <a:ext cx="3255381" cy="882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>
            <a:extLst>
              <a:ext uri="{FF2B5EF4-FFF2-40B4-BE49-F238E27FC236}">
                <a16:creationId xmlns:a16="http://schemas.microsoft.com/office/drawing/2014/main" id="{6E323460-78AC-4723-A90F-8A4B5706D9CC}"/>
              </a:ext>
            </a:extLst>
          </p:cNvPr>
          <p:cNvSpPr/>
          <p:nvPr/>
        </p:nvSpPr>
        <p:spPr>
          <a:xfrm>
            <a:off x="1313893" y="190717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3061AF8-BCF2-4EFC-9F4D-4EA236365F21}"/>
              </a:ext>
            </a:extLst>
          </p:cNvPr>
          <p:cNvSpPr/>
          <p:nvPr/>
        </p:nvSpPr>
        <p:spPr>
          <a:xfrm>
            <a:off x="7130247" y="1907174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914401E-9C00-486C-9728-A773DA32560E}"/>
              </a:ext>
            </a:extLst>
          </p:cNvPr>
          <p:cNvSpPr/>
          <p:nvPr/>
        </p:nvSpPr>
        <p:spPr>
          <a:xfrm>
            <a:off x="10771571" y="1907173"/>
            <a:ext cx="355107" cy="3519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367B172-9CA2-4862-B73B-57280DDCBE2D}"/>
              </a:ext>
            </a:extLst>
          </p:cNvPr>
          <p:cNvSpPr txBox="1"/>
          <p:nvPr/>
        </p:nvSpPr>
        <p:spPr>
          <a:xfrm>
            <a:off x="154618" y="3760996"/>
            <a:ext cx="118583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D207569-23E3-409D-9599-ADBFD1405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886" y="3758015"/>
            <a:ext cx="4722920" cy="59333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5CA8EAB-BEB1-45F3-992F-0D1778FDF94E}"/>
              </a:ext>
            </a:extLst>
          </p:cNvPr>
          <p:cNvSpPr txBox="1"/>
          <p:nvPr/>
        </p:nvSpPr>
        <p:spPr>
          <a:xfrm>
            <a:off x="154618" y="4491052"/>
            <a:ext cx="118583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941C2C8-8312-4179-BC7E-7511B593F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886" y="4417553"/>
            <a:ext cx="5363502" cy="6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2D4D60-CBB8-4BEB-B051-363771CB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盛行率</a:t>
            </a:r>
            <a:r>
              <a:rPr lang="en-US" altLang="zh-TW" dirty="0">
                <a:solidFill>
                  <a:srgbClr val="FF0000"/>
                </a:solidFill>
              </a:rPr>
              <a:t>(prevalence rate)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死亡率</a:t>
            </a:r>
            <a:r>
              <a:rPr lang="en-US" altLang="zh-TW" dirty="0"/>
              <a:t>(mortality rate)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4676AE3-97B7-48C3-9186-E1882E6E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792" y="1690688"/>
            <a:ext cx="2905125" cy="8477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F1D6D25-E4AF-4E9C-A0CF-E6CB945A7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9"/>
          <a:stretch/>
        </p:blipFill>
        <p:spPr>
          <a:xfrm>
            <a:off x="838200" y="2801938"/>
            <a:ext cx="9963150" cy="3375025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DF81233E-C3A7-4D0D-859D-182CCAD7EC9D}"/>
              </a:ext>
            </a:extLst>
          </p:cNvPr>
          <p:cNvSpPr/>
          <p:nvPr/>
        </p:nvSpPr>
        <p:spPr>
          <a:xfrm>
            <a:off x="838199" y="3559946"/>
            <a:ext cx="9963149" cy="1216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62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Notation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09AEB9-E87B-441C-ADB3-F71BC7EF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5363"/>
            <a:ext cx="8772525" cy="33242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B9D3895-FAD8-4747-B266-42C0744DA3AE}"/>
              </a:ext>
            </a:extLst>
          </p:cNvPr>
          <p:cNvSpPr txBox="1"/>
          <p:nvPr/>
        </p:nvSpPr>
        <p:spPr>
          <a:xfrm>
            <a:off x="918171" y="1453181"/>
            <a:ext cx="30420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歲下為存活者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4C35BB4-14CD-4F98-981A-34D19550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258" y="27465"/>
            <a:ext cx="2941885" cy="22561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1EDF950-83B9-434D-9B5E-E123E461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419588"/>
            <a:ext cx="1905000" cy="9906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11ADD6A-FEEA-4B5D-9849-6A6D4A5FA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706" b="67831"/>
          <a:stretch/>
        </p:blipFill>
        <p:spPr>
          <a:xfrm>
            <a:off x="2952519" y="5334000"/>
            <a:ext cx="1610604" cy="49026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BCB65EA-E594-4768-83D0-A27CF54C4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000"/>
          <a:stretch/>
        </p:blipFill>
        <p:spPr>
          <a:xfrm>
            <a:off x="4772442" y="5419588"/>
            <a:ext cx="2505075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371297C-6F30-4EFB-B3ED-C07C7240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70" y="1948446"/>
            <a:ext cx="9201150" cy="48958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Notation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B9D3895-FAD8-4747-B266-42C0744DA3AE}"/>
              </a:ext>
            </a:extLst>
          </p:cNvPr>
          <p:cNvSpPr txBox="1"/>
          <p:nvPr/>
        </p:nvSpPr>
        <p:spPr>
          <a:xfrm>
            <a:off x="918170" y="1453181"/>
            <a:ext cx="375148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歲下為長照需求者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4C35BB4-14CD-4F98-981A-34D19550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258" y="27465"/>
            <a:ext cx="2941885" cy="22561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乘號 9">
            <a:extLst>
              <a:ext uri="{FF2B5EF4-FFF2-40B4-BE49-F238E27FC236}">
                <a16:creationId xmlns:a16="http://schemas.microsoft.com/office/drawing/2014/main" id="{775B2D33-5886-48CF-9C57-76566BE39661}"/>
              </a:ext>
            </a:extLst>
          </p:cNvPr>
          <p:cNvSpPr/>
          <p:nvPr/>
        </p:nvSpPr>
        <p:spPr>
          <a:xfrm>
            <a:off x="10573305" y="599243"/>
            <a:ext cx="266330" cy="310718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9B5A0AE-1B36-4EEC-80C2-E674907FC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931" y="2573738"/>
            <a:ext cx="1752600" cy="204787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203F4C2-E2A8-48A1-A4DF-BDE5E353FB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8437" b="678"/>
          <a:stretch/>
        </p:blipFill>
        <p:spPr>
          <a:xfrm>
            <a:off x="10274273" y="4546831"/>
            <a:ext cx="1067274" cy="44463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0EA95B0-C048-4C8D-A11E-9480962196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38" t="1" r="40607" b="678"/>
          <a:stretch/>
        </p:blipFill>
        <p:spPr>
          <a:xfrm>
            <a:off x="10237931" y="5007602"/>
            <a:ext cx="958788" cy="44463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0950061-ADED-4281-B199-40EF686AD6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87" t="679" b="-1"/>
          <a:stretch/>
        </p:blipFill>
        <p:spPr>
          <a:xfrm>
            <a:off x="11327098" y="5007602"/>
            <a:ext cx="852540" cy="4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52D4D60-CBB8-4BEB-B051-363771CBA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515" y="1976564"/>
                <a:ext cx="11776969" cy="1228294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sz="2400" dirty="0"/>
                  <a:t>：</a:t>
                </a:r>
                <a:r>
                  <a:rPr lang="en-US" altLang="zh-TW" sz="2400" dirty="0"/>
                  <a:t>the annual probability of death for an individual of age x, from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any initial state.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400" dirty="0"/>
                  <a:t>：</a:t>
                </a:r>
                <a:r>
                  <a:rPr lang="en-US" altLang="zh-TW" sz="2400" dirty="0"/>
                  <a:t>the probability of being disabled estimated from the disability prevalence rate at age x.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52D4D60-CBB8-4BEB-B051-363771CBA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515" y="1976564"/>
                <a:ext cx="11776969" cy="1228294"/>
              </a:xfrm>
              <a:blipFill>
                <a:blip r:embed="rId2"/>
                <a:stretch>
                  <a:fillRect l="-673" t="-9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4938AE8-D14A-4BFA-B69C-6A48657E3A0E}"/>
                  </a:ext>
                </a:extLst>
              </p:cNvPr>
              <p:cNvSpPr/>
              <p:nvPr/>
            </p:nvSpPr>
            <p:spPr>
              <a:xfrm>
                <a:off x="312811" y="3273619"/>
                <a:ext cx="8495274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4938AE8-D14A-4BFA-B69C-6A48657E3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1" y="3273619"/>
                <a:ext cx="8495274" cy="537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41472FA-3A34-4951-9CBB-70546C6E7EA9}"/>
                  </a:ext>
                </a:extLst>
              </p:cNvPr>
              <p:cNvSpPr/>
              <p:nvPr/>
            </p:nvSpPr>
            <p:spPr>
              <a:xfrm>
                <a:off x="776783" y="3839693"/>
                <a:ext cx="5720990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41472FA-3A34-4951-9CBB-70546C6E7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3" y="3839693"/>
                <a:ext cx="5720990" cy="537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44BC26-A702-4E49-9DDD-CEC73DD65F8F}"/>
                  </a:ext>
                </a:extLst>
              </p:cNvPr>
              <p:cNvSpPr/>
              <p:nvPr/>
            </p:nvSpPr>
            <p:spPr>
              <a:xfrm>
                <a:off x="312811" y="4405767"/>
                <a:ext cx="6194709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744BC26-A702-4E49-9DDD-CEC73DD65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1" y="4405767"/>
                <a:ext cx="6194709" cy="537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>
            <a:extLst>
              <a:ext uri="{FF2B5EF4-FFF2-40B4-BE49-F238E27FC236}">
                <a16:creationId xmlns:a16="http://schemas.microsoft.com/office/drawing/2014/main" id="{A58985B8-A117-416E-82B2-A07971AFB3DB}"/>
              </a:ext>
            </a:extLst>
          </p:cNvPr>
          <p:cNvGrpSpPr/>
          <p:nvPr/>
        </p:nvGrpSpPr>
        <p:grpSpPr>
          <a:xfrm>
            <a:off x="7421733" y="4285714"/>
            <a:ext cx="3870664" cy="2206453"/>
            <a:chOff x="6445189" y="3903960"/>
            <a:chExt cx="3870664" cy="2206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34D2E6EA-EAAD-47FF-BED3-F8BBBD1A3782}"/>
                    </a:ext>
                  </a:extLst>
                </p:cNvPr>
                <p:cNvSpPr/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34D2E6EA-EAAD-47FF-BED3-F8BBBD1A3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DE3C358A-BF58-47C1-B3A7-C27196CFD917}"/>
                    </a:ext>
                  </a:extLst>
                </p:cNvPr>
                <p:cNvSpPr/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DE3C358A-BF58-47C1-B3A7-C27196CFD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A0556203-45A0-457A-8E56-6C4C9EA86504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A0556203-45A0-457A-8E56-6C4C9EA86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blipFill>
                  <a:blip r:embed="rId8"/>
                  <a:stretch>
                    <a:fillRect l="-2222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29E30294-5D14-450B-B4E2-30C084EED165}"/>
                </a:ext>
              </a:extLst>
            </p:cNvPr>
            <p:cNvCxnSpPr>
              <a:stCxn id="7" idx="6"/>
              <a:endCxn id="8" idx="1"/>
            </p:cNvCxnSpPr>
            <p:nvPr/>
          </p:nvCxnSpPr>
          <p:spPr>
            <a:xfrm flipV="1">
              <a:off x="7057748" y="4561148"/>
              <a:ext cx="656885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9151AB47-03A1-4F6D-A960-AA9B5DA37C87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7057748" y="5153487"/>
              <a:ext cx="679079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5E6EFAA-D33A-4696-8A36-39658F8E4248}"/>
                </a:ext>
              </a:extLst>
            </p:cNvPr>
            <p:cNvSpPr txBox="1"/>
            <p:nvPr/>
          </p:nvSpPr>
          <p:spPr>
            <a:xfrm>
              <a:off x="8558065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F344C881-3CB3-40BB-A62A-A738DD4A06AC}"/>
                </a:ext>
              </a:extLst>
            </p:cNvPr>
            <p:cNvSpPr txBox="1"/>
            <p:nvPr/>
          </p:nvSpPr>
          <p:spPr>
            <a:xfrm>
              <a:off x="9361483" y="5133751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5EEDBEC-56C5-48C3-9628-C4F13C1E559C}"/>
                    </a:ext>
                  </a:extLst>
                </p:cNvPr>
                <p:cNvSpPr/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5EEDBEC-56C5-48C3-9628-C4F13C1E5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8819E39-7750-46E9-82F4-281457D3862B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8819E39-7750-46E9-82F4-281457D386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  <a:blipFill>
                  <a:blip r:embed="rId10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5F51CEF-8B5A-4ADD-84C7-CB01B6AFB3AF}"/>
                  </a:ext>
                </a:extLst>
              </p:cNvPr>
              <p:cNvSpPr txBox="1"/>
              <p:nvPr/>
            </p:nvSpPr>
            <p:spPr>
              <a:xfrm>
                <a:off x="2667995" y="5402225"/>
                <a:ext cx="4500784" cy="95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  <m:sSubSup>
                            <m:sSubSup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5F51CEF-8B5A-4ADD-84C7-CB01B6AFB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995" y="5402225"/>
                <a:ext cx="4500784" cy="952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11EB912-0A70-4D46-B6AD-2E03EF49022F}"/>
              </a:ext>
            </a:extLst>
          </p:cNvPr>
          <p:cNvCxnSpPr/>
          <p:nvPr/>
        </p:nvCxnSpPr>
        <p:spPr>
          <a:xfrm flipV="1">
            <a:off x="3932812" y="5450904"/>
            <a:ext cx="337351" cy="390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956463A-C64B-4575-81D3-CF373347A101}"/>
              </a:ext>
            </a:extLst>
          </p:cNvPr>
          <p:cNvCxnSpPr/>
          <p:nvPr/>
        </p:nvCxnSpPr>
        <p:spPr>
          <a:xfrm flipV="1">
            <a:off x="6329789" y="5450904"/>
            <a:ext cx="337351" cy="390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FC29B60E-2641-4099-A7F4-2566EB05BECE}"/>
              </a:ext>
            </a:extLst>
          </p:cNvPr>
          <p:cNvCxnSpPr/>
          <p:nvPr/>
        </p:nvCxnSpPr>
        <p:spPr>
          <a:xfrm flipV="1">
            <a:off x="5164241" y="6030502"/>
            <a:ext cx="337351" cy="390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接點: 弧形 25">
            <a:extLst>
              <a:ext uri="{FF2B5EF4-FFF2-40B4-BE49-F238E27FC236}">
                <a16:creationId xmlns:a16="http://schemas.microsoft.com/office/drawing/2014/main" id="{679553B1-96B0-455C-A94F-35FEF5D71576}"/>
              </a:ext>
            </a:extLst>
          </p:cNvPr>
          <p:cNvCxnSpPr>
            <a:endCxn id="5" idx="3"/>
          </p:cNvCxnSpPr>
          <p:nvPr/>
        </p:nvCxnSpPr>
        <p:spPr>
          <a:xfrm rot="16200000" flipV="1">
            <a:off x="6186294" y="4419740"/>
            <a:ext cx="1293964" cy="67100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>
            <a:extLst>
              <a:ext uri="{FF2B5EF4-FFF2-40B4-BE49-F238E27FC236}">
                <a16:creationId xmlns:a16="http://schemas.microsoft.com/office/drawing/2014/main" id="{EBCED972-09B6-45F4-9C8F-8F36EBC70C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8560" y="3263543"/>
            <a:ext cx="1905000" cy="9906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F00DC679-FBA2-40AA-8F28-5E51F2122376}"/>
              </a:ext>
            </a:extLst>
          </p:cNvPr>
          <p:cNvSpPr txBox="1"/>
          <p:nvPr/>
        </p:nvSpPr>
        <p:spPr>
          <a:xfrm>
            <a:off x="207515" y="1460001"/>
            <a:ext cx="42503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針對各狀態到死亡的機率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42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ECD0D0D-7545-4FEB-A17E-CBC9ECA000D3}"/>
              </a:ext>
            </a:extLst>
          </p:cNvPr>
          <p:cNvSpPr txBox="1"/>
          <p:nvPr/>
        </p:nvSpPr>
        <p:spPr>
          <a:xfrm>
            <a:off x="918171" y="1713071"/>
            <a:ext cx="118583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9529795-D1E2-48C2-9593-FFDB430F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39" y="1710090"/>
            <a:ext cx="4722920" cy="593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646356-0508-4DE8-8F20-B9DA2ED16211}"/>
                  </a:ext>
                </a:extLst>
              </p:cNvPr>
              <p:cNvSpPr txBox="1"/>
              <p:nvPr/>
            </p:nvSpPr>
            <p:spPr>
              <a:xfrm>
                <a:off x="864354" y="2412010"/>
                <a:ext cx="85580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先轉換成長照需求者，再乘以長照需求者的死亡率</a:t>
                </a:r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在均勻分配假設下，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=1/2</m:t>
                    </m:r>
                  </m:oMath>
                </a14:m>
                <a:endPara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646356-0508-4DE8-8F20-B9DA2ED1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54" y="2412010"/>
                <a:ext cx="8558073" cy="954107"/>
              </a:xfrm>
              <a:prstGeom prst="rect">
                <a:avLst/>
              </a:prstGeom>
              <a:blipFill>
                <a:blip r:embed="rId3"/>
                <a:stretch>
                  <a:fillRect l="-1496" t="-7051" b="-173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>
            <a:extLst>
              <a:ext uri="{FF2B5EF4-FFF2-40B4-BE49-F238E27FC236}">
                <a16:creationId xmlns:a16="http://schemas.microsoft.com/office/drawing/2014/main" id="{080237D1-ADCA-4222-A843-D6D668A8D7D7}"/>
              </a:ext>
            </a:extLst>
          </p:cNvPr>
          <p:cNvGrpSpPr/>
          <p:nvPr/>
        </p:nvGrpSpPr>
        <p:grpSpPr>
          <a:xfrm>
            <a:off x="9422427" y="1547039"/>
            <a:ext cx="2352583" cy="1944845"/>
            <a:chOff x="1553592" y="4301505"/>
            <a:chExt cx="2352583" cy="1944845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AA24B861-20F2-41E4-86C8-49092A7014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008" y="4301505"/>
              <a:ext cx="0" cy="1477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12380C55-5158-488F-8DF2-C2DC42F579C3}"/>
                </a:ext>
              </a:extLst>
            </p:cNvPr>
            <p:cNvCxnSpPr>
              <a:cxnSpLocks/>
            </p:cNvCxnSpPr>
            <p:nvPr/>
          </p:nvCxnSpPr>
          <p:spPr>
            <a:xfrm>
              <a:off x="2104008" y="5770485"/>
              <a:ext cx="18021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90A794DD-A2EB-481B-A878-BD7931FC1981}"/>
                </a:ext>
              </a:extLst>
            </p:cNvPr>
            <p:cNvCxnSpPr/>
            <p:nvPr/>
          </p:nvCxnSpPr>
          <p:spPr>
            <a:xfrm>
              <a:off x="2512380" y="5663953"/>
              <a:ext cx="0" cy="26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FDD19CDF-191C-4880-8D99-F3FA4EE29FC3}"/>
                </a:ext>
              </a:extLst>
            </p:cNvPr>
            <p:cNvCxnSpPr/>
            <p:nvPr/>
          </p:nvCxnSpPr>
          <p:spPr>
            <a:xfrm>
              <a:off x="3259585" y="5663953"/>
              <a:ext cx="0" cy="26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A24CF1AB-D16E-4EF7-A35B-5E5DFD9449F4}"/>
                    </a:ext>
                  </a:extLst>
                </p:cNvPr>
                <p:cNvSpPr/>
                <p:nvPr/>
              </p:nvSpPr>
              <p:spPr>
                <a:xfrm>
                  <a:off x="2328388" y="5877018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A24CF1AB-D16E-4EF7-A35B-5E5DFD944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8388" y="5877018"/>
                  <a:ext cx="36798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349CF6D3-4C7C-478F-9D1A-4D5A4151639C}"/>
                    </a:ext>
                  </a:extLst>
                </p:cNvPr>
                <p:cNvSpPr/>
                <p:nvPr/>
              </p:nvSpPr>
              <p:spPr>
                <a:xfrm>
                  <a:off x="2873613" y="5877018"/>
                  <a:ext cx="7719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349CF6D3-4C7C-478F-9D1A-4D5A415163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613" y="5877018"/>
                  <a:ext cx="77194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11C3469C-D47A-40A8-AB76-88EC71208EB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104008" y="4924723"/>
              <a:ext cx="0" cy="26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85EC506D-0A78-4C4A-A0DA-649F5F76FCC8}"/>
                </a:ext>
              </a:extLst>
            </p:cNvPr>
            <p:cNvCxnSpPr/>
            <p:nvPr/>
          </p:nvCxnSpPr>
          <p:spPr>
            <a:xfrm>
              <a:off x="3259584" y="5663953"/>
              <a:ext cx="0" cy="26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80D849F3-91BA-450F-BCE6-4FF0D9A0C77C}"/>
                </a:ext>
              </a:extLst>
            </p:cNvPr>
            <p:cNvCxnSpPr/>
            <p:nvPr/>
          </p:nvCxnSpPr>
          <p:spPr>
            <a:xfrm>
              <a:off x="2512380" y="5057888"/>
              <a:ext cx="0" cy="720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0202977-DDAC-42B4-98EC-177D7323C8C9}"/>
                </a:ext>
              </a:extLst>
            </p:cNvPr>
            <p:cNvCxnSpPr/>
            <p:nvPr/>
          </p:nvCxnSpPr>
          <p:spPr>
            <a:xfrm>
              <a:off x="3259584" y="5057888"/>
              <a:ext cx="0" cy="720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CBC31612-D910-44C2-B59D-267455FD2EBE}"/>
                </a:ext>
              </a:extLst>
            </p:cNvPr>
            <p:cNvCxnSpPr/>
            <p:nvPr/>
          </p:nvCxnSpPr>
          <p:spPr>
            <a:xfrm>
              <a:off x="2512380" y="5057888"/>
              <a:ext cx="74720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1F645988-034E-4612-AAA6-409D3660F139}"/>
                    </a:ext>
                  </a:extLst>
                </p:cNvPr>
                <p:cNvSpPr/>
                <p:nvPr/>
              </p:nvSpPr>
              <p:spPr>
                <a:xfrm>
                  <a:off x="1553592" y="4873222"/>
                  <a:ext cx="5062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1F645988-034E-4612-AAA6-409D3660F1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3592" y="4873222"/>
                  <a:ext cx="5062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B87740CD-87E2-4903-8FC3-23F40CE629E1}"/>
                </a:ext>
              </a:extLst>
            </p:cNvPr>
            <p:cNvCxnSpPr/>
            <p:nvPr/>
          </p:nvCxnSpPr>
          <p:spPr>
            <a:xfrm>
              <a:off x="2851212" y="5040434"/>
              <a:ext cx="0" cy="83658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14607473-4A7F-49E4-A141-66F5597640BA}"/>
                </a:ext>
              </a:extLst>
            </p:cNvPr>
            <p:cNvCxnSpPr/>
            <p:nvPr/>
          </p:nvCxnSpPr>
          <p:spPr>
            <a:xfrm flipH="1">
              <a:off x="2512380" y="5131293"/>
              <a:ext cx="183993" cy="22194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9915C233-AD6D-4E58-8A69-1E6E7F3F9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208" y="5242264"/>
              <a:ext cx="236572" cy="272249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42113733-8C23-4C05-ADE9-EF2371CDB7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43" y="5450889"/>
              <a:ext cx="253069" cy="26633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5004282-540A-4306-91DB-7DF4C9E5DCBC}"/>
              </a:ext>
            </a:extLst>
          </p:cNvPr>
          <p:cNvSpPr txBox="1"/>
          <p:nvPr/>
        </p:nvSpPr>
        <p:spPr>
          <a:xfrm>
            <a:off x="918171" y="3659371"/>
            <a:ext cx="118583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C9F09038-E06E-4DC5-908B-2428C49A5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439" y="3585872"/>
            <a:ext cx="5363502" cy="635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77EA5C0-8792-43E1-9C40-FA42D9B19F93}"/>
                  </a:ext>
                </a:extLst>
              </p:cNvPr>
              <p:cNvSpPr/>
              <p:nvPr/>
            </p:nvSpPr>
            <p:spPr>
              <a:xfrm>
                <a:off x="930268" y="4326154"/>
                <a:ext cx="10978714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between the two death probabilities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𝑎𝑎</m:t>
                        </m:r>
                      </m:sup>
                    </m:sSubSup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p>
                    </m:sSubSup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does not need to be constant as a function of age.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believe that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gap increases as age increases in the elderly population group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whereas this should not be true for the whole population.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77EA5C0-8792-43E1-9C40-FA42D9B19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68" y="4326154"/>
                <a:ext cx="10978714" cy="1840760"/>
              </a:xfrm>
              <a:prstGeom prst="rect">
                <a:avLst/>
              </a:prstGeom>
              <a:blipFill>
                <a:blip r:embed="rId8"/>
                <a:stretch>
                  <a:fillRect l="-888" r="-777" b="-66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52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A247DCC-830D-40C2-B32C-FC025FAABCE0}"/>
              </a:ext>
            </a:extLst>
          </p:cNvPr>
          <p:cNvSpPr txBox="1"/>
          <p:nvPr/>
        </p:nvSpPr>
        <p:spPr>
          <a:xfrm>
            <a:off x="918170" y="1719513"/>
            <a:ext cx="385801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、假設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代入原式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9F13DA-0A8F-4F3D-93A0-8ED355278DAD}"/>
                  </a:ext>
                </a:extLst>
              </p:cNvPr>
              <p:cNvSpPr/>
              <p:nvPr/>
            </p:nvSpPr>
            <p:spPr>
              <a:xfrm>
                <a:off x="918170" y="2743150"/>
                <a:ext cx="6406306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9F13DA-0A8F-4F3D-93A0-8ED355278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70" y="2743150"/>
                <a:ext cx="6406306" cy="537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2EA14435-199F-4242-A71A-FC8A3025C85F}"/>
              </a:ext>
            </a:extLst>
          </p:cNvPr>
          <p:cNvGrpSpPr/>
          <p:nvPr/>
        </p:nvGrpSpPr>
        <p:grpSpPr>
          <a:xfrm>
            <a:off x="6780393" y="1429674"/>
            <a:ext cx="5411607" cy="1102898"/>
            <a:chOff x="4256175" y="4097446"/>
            <a:chExt cx="5411607" cy="110289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356C339-F5A0-4A4C-BB2A-E4AF7B3E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8943" y="4097446"/>
              <a:ext cx="4119240" cy="517493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4AB176B-BCE1-4CB3-9787-D1C3430DCFB0}"/>
                </a:ext>
              </a:extLst>
            </p:cNvPr>
            <p:cNvSpPr txBox="1"/>
            <p:nvPr/>
          </p:nvSpPr>
          <p:spPr>
            <a:xfrm>
              <a:off x="4256175" y="4125361"/>
              <a:ext cx="990528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假設</a:t>
              </a:r>
              <a:r>
                <a:rPr lang="en-US" altLang="zh-TW" sz="24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1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1DDEC33-1D2A-4D1E-8D11-11C34BAEF776}"/>
                </a:ext>
              </a:extLst>
            </p:cNvPr>
            <p:cNvSpPr txBox="1"/>
            <p:nvPr/>
          </p:nvSpPr>
          <p:spPr>
            <a:xfrm>
              <a:off x="4256175" y="4713202"/>
              <a:ext cx="990528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2400"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/>
                <a:t>假設</a:t>
              </a:r>
              <a:r>
                <a:rPr lang="en-US" altLang="zh-TW" dirty="0"/>
                <a:t>2</a:t>
              </a:r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87F6732-30B0-4C0F-9DAA-3ADAD256D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4357" y="4687723"/>
              <a:ext cx="4323425" cy="51262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4900747-25D7-4D74-BAEF-B297FFD378E1}"/>
                  </a:ext>
                </a:extLst>
              </p:cNvPr>
              <p:cNvSpPr/>
              <p:nvPr/>
            </p:nvSpPr>
            <p:spPr>
              <a:xfrm>
                <a:off x="1353832" y="3446405"/>
                <a:ext cx="8150501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4900747-25D7-4D74-BAEF-B297FFD37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2" y="3446405"/>
                <a:ext cx="8150501" cy="537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接點: 弧形 17">
            <a:extLst>
              <a:ext uri="{FF2B5EF4-FFF2-40B4-BE49-F238E27FC236}">
                <a16:creationId xmlns:a16="http://schemas.microsoft.com/office/drawing/2014/main" id="{A7D9DB98-865A-49A4-8C55-68063ACD2B51}"/>
              </a:ext>
            </a:extLst>
          </p:cNvPr>
          <p:cNvCxnSpPr>
            <a:cxnSpLocks/>
          </p:cNvCxnSpPr>
          <p:nvPr/>
        </p:nvCxnSpPr>
        <p:spPr>
          <a:xfrm rot="9000000">
            <a:off x="6963916" y="2621466"/>
            <a:ext cx="1944000" cy="46800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2E7DBBB-9724-4304-A7EE-FEBF2AFCFEEF}"/>
              </a:ext>
            </a:extLst>
          </p:cNvPr>
          <p:cNvSpPr txBox="1"/>
          <p:nvPr/>
        </p:nvSpPr>
        <p:spPr>
          <a:xfrm>
            <a:off x="8613931" y="2784442"/>
            <a:ext cx="990528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43DE177-EB91-4083-B1C6-200E47C43BA4}"/>
              </a:ext>
            </a:extLst>
          </p:cNvPr>
          <p:cNvSpPr/>
          <p:nvPr/>
        </p:nvSpPr>
        <p:spPr>
          <a:xfrm>
            <a:off x="1793289" y="3446405"/>
            <a:ext cx="2911876" cy="5371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3F93D92-1257-41B0-A93C-003D2D90853A}"/>
              </a:ext>
            </a:extLst>
          </p:cNvPr>
          <p:cNvSpPr/>
          <p:nvPr/>
        </p:nvSpPr>
        <p:spPr>
          <a:xfrm>
            <a:off x="5521201" y="3452609"/>
            <a:ext cx="2052000" cy="5371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50BB761F-FD37-43AF-99D2-AAC5610A23AC}"/>
              </a:ext>
            </a:extLst>
          </p:cNvPr>
          <p:cNvSpPr/>
          <p:nvPr/>
        </p:nvSpPr>
        <p:spPr>
          <a:xfrm>
            <a:off x="8358404" y="3446405"/>
            <a:ext cx="360000" cy="5371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6A1D623-0584-45CC-8FCF-5C37F77F0964}"/>
                  </a:ext>
                </a:extLst>
              </p:cNvPr>
              <p:cNvSpPr/>
              <p:nvPr/>
            </p:nvSpPr>
            <p:spPr>
              <a:xfrm>
                <a:off x="918170" y="4091563"/>
                <a:ext cx="7270132" cy="906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p>
                      </m:sSubSup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6A1D623-0584-45CC-8FCF-5C37F77F0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70" y="4091563"/>
                <a:ext cx="7270132" cy="906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0E7B3C5-6A49-450A-9EF4-1A1F622443C1}"/>
              </a:ext>
            </a:extLst>
          </p:cNvPr>
          <p:cNvSpPr/>
          <p:nvPr/>
        </p:nvSpPr>
        <p:spPr>
          <a:xfrm>
            <a:off x="1869133" y="4559875"/>
            <a:ext cx="6129647" cy="4384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3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626A-1B2A-4746-99E4-29A76BB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Survival and Transition Probabilities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AE72DB-1A52-4C90-BA9A-53D2C576F3D2}"/>
              </a:ext>
            </a:extLst>
          </p:cNvPr>
          <p:cNvSpPr txBox="1"/>
          <p:nvPr/>
        </p:nvSpPr>
        <p:spPr>
          <a:xfrm>
            <a:off x="312810" y="1690688"/>
            <a:ext cx="60791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針對健康狀態到長照需求狀態的機率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/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𝑎𝑖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DD2EBAC-0757-441F-BC04-5F351687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10" y="2472782"/>
                <a:ext cx="732380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EB4CC0B9-9AB6-49AF-8C90-0CD81774C015}"/>
              </a:ext>
            </a:extLst>
          </p:cNvPr>
          <p:cNvGrpSpPr/>
          <p:nvPr/>
        </p:nvGrpSpPr>
        <p:grpSpPr>
          <a:xfrm>
            <a:off x="8197085" y="4356735"/>
            <a:ext cx="3870664" cy="2206453"/>
            <a:chOff x="6445189" y="3903960"/>
            <a:chExt cx="3870664" cy="2206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62236B04-F8FB-40CA-AC99-8488C1BE4569}"/>
                    </a:ext>
                  </a:extLst>
                </p:cNvPr>
                <p:cNvSpPr/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34D2E6EA-EAAD-47FF-BED3-F8BBBD1A3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189" y="4847207"/>
                  <a:ext cx="612559" cy="6125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E8D4ECB2-F86D-43D6-AE8F-5D2CABD676CA}"/>
                    </a:ext>
                  </a:extLst>
                </p:cNvPr>
                <p:cNvSpPr/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: 圓角 7">
                  <a:extLst>
                    <a:ext uri="{FF2B5EF4-FFF2-40B4-BE49-F238E27FC236}">
                      <a16:creationId xmlns:a16="http://schemas.microsoft.com/office/drawing/2014/main" id="{DE3C358A-BF58-47C1-B3A7-C27196CFD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3" y="4254868"/>
                  <a:ext cx="825623" cy="61255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0E57FCCA-8E27-4916-AF4E-21CD0F6EC227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: 圓角 8">
                  <a:extLst>
                    <a:ext uri="{FF2B5EF4-FFF2-40B4-BE49-F238E27FC236}">
                      <a16:creationId xmlns:a16="http://schemas.microsoft.com/office/drawing/2014/main" id="{A0556203-45A0-457A-8E56-6C4C9EA86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1606858" cy="612559"/>
                </a:xfrm>
                <a:prstGeom prst="roundRect">
                  <a:avLst/>
                </a:prstGeom>
                <a:blipFill>
                  <a:blip r:embed="rId8"/>
                  <a:stretch>
                    <a:fillRect l="-2222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97BBA9A6-5C80-435E-87E2-3E2D8F66439F}"/>
                </a:ext>
              </a:extLst>
            </p:cNvPr>
            <p:cNvCxnSpPr>
              <a:stCxn id="7" idx="6"/>
              <a:endCxn id="8" idx="1"/>
            </p:cNvCxnSpPr>
            <p:nvPr/>
          </p:nvCxnSpPr>
          <p:spPr>
            <a:xfrm flipV="1">
              <a:off x="7057748" y="4561148"/>
              <a:ext cx="656885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BBD0EF3B-E018-4BCB-BE12-E815543C48BA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7057748" y="5153487"/>
              <a:ext cx="679079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97D991C-6167-4716-9D87-93CB1D882C49}"/>
                </a:ext>
              </a:extLst>
            </p:cNvPr>
            <p:cNvSpPr txBox="1"/>
            <p:nvPr/>
          </p:nvSpPr>
          <p:spPr>
            <a:xfrm>
              <a:off x="8558065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B0231D8-F2BF-4F4C-8814-5B89DA2E7A8E}"/>
                </a:ext>
              </a:extLst>
            </p:cNvPr>
            <p:cNvSpPr txBox="1"/>
            <p:nvPr/>
          </p:nvSpPr>
          <p:spPr>
            <a:xfrm>
              <a:off x="9361483" y="5133751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5C1ED143-1E3C-4E74-850B-CF3FCD34FB11}"/>
                    </a:ext>
                  </a:extLst>
                </p:cNvPr>
                <p:cNvSpPr/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5EEDBEC-56C5-48C3-9628-C4F13C1E5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244" y="5648748"/>
                  <a:ext cx="58727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731F5BB4-6C99-4216-AD1F-FB811661B7D6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8819E39-7750-46E9-82F4-281457D386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605550" cy="473591"/>
                </a:xfrm>
                <a:prstGeom prst="rect">
                  <a:avLst/>
                </a:prstGeom>
                <a:blipFill>
                  <a:blip r:embed="rId10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7F12630D-8736-4B91-BD5F-2A2756D4C5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5000"/>
          <a:stretch/>
        </p:blipFill>
        <p:spPr>
          <a:xfrm>
            <a:off x="471940" y="5732273"/>
            <a:ext cx="2505075" cy="99060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AB0DCDC4-1901-4AFD-A2CA-8CB3B68AB4FC}"/>
              </a:ext>
            </a:extLst>
          </p:cNvPr>
          <p:cNvGrpSpPr/>
          <p:nvPr/>
        </p:nvGrpSpPr>
        <p:grpSpPr>
          <a:xfrm>
            <a:off x="7767956" y="978509"/>
            <a:ext cx="4462843" cy="2205354"/>
            <a:chOff x="6364423" y="3903960"/>
            <a:chExt cx="4462843" cy="2205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/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C0B07C73-ACA3-46D8-9143-6060B179D0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423" y="4847207"/>
                  <a:ext cx="693326" cy="612559"/>
                </a:xfrm>
                <a:prstGeom prst="ellipse">
                  <a:avLst/>
                </a:prstGeom>
                <a:blipFill>
                  <a:blip r:embed="rId12"/>
                  <a:stretch>
                    <a:fillRect l="-10833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/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: 圓角 19">
                  <a:extLst>
                    <a:ext uri="{FF2B5EF4-FFF2-40B4-BE49-F238E27FC236}">
                      <a16:creationId xmlns:a16="http://schemas.microsoft.com/office/drawing/2014/main" id="{CD4564ED-95F6-4E74-8C28-8742AB03B4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632" y="4254868"/>
                  <a:ext cx="1335413" cy="612559"/>
                </a:xfrm>
                <a:prstGeom prst="roundRect">
                  <a:avLst/>
                </a:prstGeom>
                <a:blipFill>
                  <a:blip r:embed="rId13"/>
                  <a:stretch>
                    <a:fillRect l="-1778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/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: 圓角 20">
                  <a:extLst>
                    <a:ext uri="{FF2B5EF4-FFF2-40B4-BE49-F238E27FC236}">
                      <a16:creationId xmlns:a16="http://schemas.microsoft.com/office/drawing/2014/main" id="{053BC730-FA51-42EB-A047-05DD9F952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827" y="5496755"/>
                  <a:ext cx="2249685" cy="612559"/>
                </a:xfrm>
                <a:prstGeom prst="roundRect">
                  <a:avLst/>
                </a:prstGeom>
                <a:blipFill>
                  <a:blip r:embed="rId14"/>
                  <a:stretch>
                    <a:fillRect l="-267"/>
                  </a:stretch>
                </a:blipFill>
                <a:ln w="381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16CE6A5B-44A7-40F2-A552-29DA796E07FE}"/>
                </a:ext>
              </a:extLst>
            </p:cNvPr>
            <p:cNvCxnSpPr>
              <a:cxnSpLocks/>
              <a:stCxn id="19" idx="6"/>
              <a:endCxn id="20" idx="1"/>
            </p:cNvCxnSpPr>
            <p:nvPr/>
          </p:nvCxnSpPr>
          <p:spPr>
            <a:xfrm flipV="1">
              <a:off x="7057749" y="4561148"/>
              <a:ext cx="656883" cy="5923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A2CE59BE-9D89-4335-A57C-8CE9F09CF832}"/>
                </a:ext>
              </a:extLst>
            </p:cNvPr>
            <p:cNvCxnSpPr>
              <a:cxnSpLocks/>
              <a:stCxn id="19" idx="6"/>
              <a:endCxn id="21" idx="1"/>
            </p:cNvCxnSpPr>
            <p:nvPr/>
          </p:nvCxnSpPr>
          <p:spPr>
            <a:xfrm>
              <a:off x="7057749" y="5153487"/>
              <a:ext cx="679078" cy="649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4C8BAF0-9314-411D-A548-F454C028244F}"/>
                </a:ext>
              </a:extLst>
            </p:cNvPr>
            <p:cNvSpPr txBox="1"/>
            <p:nvPr/>
          </p:nvSpPr>
          <p:spPr>
            <a:xfrm>
              <a:off x="8930928" y="3903960"/>
              <a:ext cx="1606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長照需求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CE5C709-223C-4865-ACF8-37E33DF32003}"/>
                </a:ext>
              </a:extLst>
            </p:cNvPr>
            <p:cNvSpPr txBox="1"/>
            <p:nvPr/>
          </p:nvSpPr>
          <p:spPr>
            <a:xfrm>
              <a:off x="9872896" y="5071148"/>
              <a:ext cx="954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/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39037336-A87D-46E7-81C0-D6F8628AD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312" y="5577284"/>
                  <a:ext cx="857864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/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3063A6-169E-414C-AB78-165DFD754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46" y="4405762"/>
                  <a:ext cx="857864" cy="48288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368C3568-D608-4C22-A6EE-0F46597C8BBD}"/>
              </a:ext>
            </a:extLst>
          </p:cNvPr>
          <p:cNvCxnSpPr>
            <a:stCxn id="7" idx="0"/>
            <a:endCxn id="19" idx="4"/>
          </p:cNvCxnSpPr>
          <p:nvPr/>
        </p:nvCxnSpPr>
        <p:spPr>
          <a:xfrm flipH="1" flipV="1">
            <a:off x="8114619" y="2534315"/>
            <a:ext cx="388746" cy="2765667"/>
          </a:xfrm>
          <a:prstGeom prst="straightConnector1">
            <a:avLst/>
          </a:prstGeom>
          <a:ln w="38100">
            <a:solidFill>
              <a:srgbClr val="A365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/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ln w="28575">
                <a:solidFill>
                  <a:srgbClr val="A365D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ED8B0AF-9EAB-446A-8E3C-1BF90B825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8" y="3674138"/>
                <a:ext cx="2670539" cy="461665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  <a:ln w="28575">
                <a:solidFill>
                  <a:srgbClr val="A365D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9753156E-A700-4628-9BA6-5EBD897892BA}"/>
              </a:ext>
            </a:extLst>
          </p:cNvPr>
          <p:cNvSpPr txBox="1"/>
          <p:nvPr/>
        </p:nvSpPr>
        <p:spPr>
          <a:xfrm>
            <a:off x="648691" y="3933218"/>
            <a:ext cx="412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接著下面要解釋等式含意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74520A0-F4C5-4D1E-90F5-11F8A141291F}"/>
                  </a:ext>
                </a:extLst>
              </p:cNvPr>
              <p:cNvSpPr txBox="1"/>
              <p:nvPr/>
            </p:nvSpPr>
            <p:spPr>
              <a:xfrm>
                <a:off x="648691" y="3452221"/>
                <a:ext cx="31604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利用此等式求出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𝑤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sub>
                    </m:sSub>
                  </m:oMath>
                </a14:m>
                <a:endParaRPr lang="zh-TW" altLang="en-US" sz="2800" dirty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74520A0-F4C5-4D1E-90F5-11F8A141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91" y="3452221"/>
                <a:ext cx="3160451" cy="523220"/>
              </a:xfrm>
              <a:prstGeom prst="rect">
                <a:avLst/>
              </a:prstGeom>
              <a:blipFill>
                <a:blip r:embed="rId18"/>
                <a:stretch>
                  <a:fillRect l="-3854"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>
            <a:extLst>
              <a:ext uri="{FF2B5EF4-FFF2-40B4-BE49-F238E27FC236}">
                <a16:creationId xmlns:a16="http://schemas.microsoft.com/office/drawing/2014/main" id="{DA37908D-2919-42F5-830D-FBABD16F2208}"/>
              </a:ext>
            </a:extLst>
          </p:cNvPr>
          <p:cNvSpPr txBox="1"/>
          <p:nvPr/>
        </p:nvSpPr>
        <p:spPr>
          <a:xfrm>
            <a:off x="6542387" y="3907066"/>
            <a:ext cx="12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架構圖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1594951-551E-41BF-A20B-64CD371F5E0D}"/>
              </a:ext>
            </a:extLst>
          </p:cNvPr>
          <p:cNvSpPr txBox="1"/>
          <p:nvPr/>
        </p:nvSpPr>
        <p:spPr>
          <a:xfrm>
            <a:off x="3129776" y="5866398"/>
            <a:ext cx="28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將使用到的定義</a:t>
            </a:r>
          </a:p>
        </p:txBody>
      </p:sp>
    </p:spTree>
    <p:extLst>
      <p:ext uri="{BB962C8B-B14F-4D97-AF65-F5344CB8AC3E}">
        <p14:creationId xmlns:p14="http://schemas.microsoft.com/office/powerpoint/2010/main" val="132464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1874</Words>
  <Application>Microsoft Office PowerPoint</Application>
  <PresentationFormat>寬螢幕</PresentationFormat>
  <Paragraphs>338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標楷體</vt:lpstr>
      <vt:lpstr>Arial</vt:lpstr>
      <vt:lpstr>Calibri</vt:lpstr>
      <vt:lpstr>Cambria Math</vt:lpstr>
      <vt:lpstr>Times New Roman</vt:lpstr>
      <vt:lpstr>Office 佈景主題</vt:lpstr>
      <vt:lpstr>A Multiple State Model for Disability Using the Decomposition of Death Probabilities and Cross-Sectional Data</vt:lpstr>
      <vt:lpstr>Data</vt:lpstr>
      <vt:lpstr>Data</vt:lpstr>
      <vt:lpstr>Notation</vt:lpstr>
      <vt:lpstr>Notation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  <vt:lpstr>Survival and Transition Probabilities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Multiple State Model for Disability Using the Decomposition of Death Probabilities and Cross-Sectional Data</dc:title>
  <dc:creator>鈺婷 傅</dc:creator>
  <cp:lastModifiedBy>鈺婷 傅</cp:lastModifiedBy>
  <cp:revision>85</cp:revision>
  <dcterms:created xsi:type="dcterms:W3CDTF">2019-10-10T04:08:31Z</dcterms:created>
  <dcterms:modified xsi:type="dcterms:W3CDTF">2019-10-16T10:45:37Z</dcterms:modified>
</cp:coreProperties>
</file>